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3" r:id="rId1"/>
  </p:sldMasterIdLst>
  <p:notesMasterIdLst>
    <p:notesMasterId r:id="rId6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8" r:id="rId13"/>
    <p:sldId id="269" r:id="rId14"/>
    <p:sldId id="270" r:id="rId15"/>
    <p:sldId id="271" r:id="rId16"/>
    <p:sldId id="302" r:id="rId17"/>
    <p:sldId id="303" r:id="rId18"/>
    <p:sldId id="272" r:id="rId19"/>
    <p:sldId id="304" r:id="rId20"/>
    <p:sldId id="273" r:id="rId21"/>
    <p:sldId id="274" r:id="rId22"/>
    <p:sldId id="294" r:id="rId23"/>
    <p:sldId id="306" r:id="rId24"/>
    <p:sldId id="275" r:id="rId25"/>
    <p:sldId id="276" r:id="rId26"/>
    <p:sldId id="277" r:id="rId27"/>
    <p:sldId id="278" r:id="rId28"/>
    <p:sldId id="295" r:id="rId29"/>
    <p:sldId id="296" r:id="rId30"/>
    <p:sldId id="318" r:id="rId31"/>
    <p:sldId id="319" r:id="rId32"/>
    <p:sldId id="320" r:id="rId33"/>
    <p:sldId id="321" r:id="rId34"/>
    <p:sldId id="322" r:id="rId35"/>
    <p:sldId id="317" r:id="rId36"/>
    <p:sldId id="280" r:id="rId37"/>
    <p:sldId id="281" r:id="rId38"/>
    <p:sldId id="282" r:id="rId39"/>
    <p:sldId id="283" r:id="rId40"/>
    <p:sldId id="284" r:id="rId41"/>
    <p:sldId id="285" r:id="rId42"/>
    <p:sldId id="286" r:id="rId43"/>
    <p:sldId id="310" r:id="rId44"/>
    <p:sldId id="307" r:id="rId45"/>
    <p:sldId id="308" r:id="rId46"/>
    <p:sldId id="301" r:id="rId47"/>
    <p:sldId id="287" r:id="rId48"/>
    <p:sldId id="297" r:id="rId49"/>
    <p:sldId id="311" r:id="rId50"/>
    <p:sldId id="288" r:id="rId51"/>
    <p:sldId id="298" r:id="rId52"/>
    <p:sldId id="312" r:id="rId53"/>
    <p:sldId id="289" r:id="rId54"/>
    <p:sldId id="290" r:id="rId55"/>
    <p:sldId id="299" r:id="rId56"/>
    <p:sldId id="316" r:id="rId57"/>
    <p:sldId id="291" r:id="rId58"/>
    <p:sldId id="292" r:id="rId59"/>
    <p:sldId id="300" r:id="rId60"/>
    <p:sldId id="315" r:id="rId61"/>
    <p:sldId id="293" r:id="rId62"/>
  </p:sldIdLst>
  <p:sldSz cx="9144000" cy="5143500" type="screen16x9"/>
  <p:notesSz cx="6858000" cy="9144000"/>
  <p:embeddedFontLst>
    <p:embeddedFont>
      <p:font typeface="Alfa Slab One" panose="020B0604020202020204" charset="0"/>
      <p:regular r:id="rId64"/>
    </p:embeddedFont>
    <p:embeddedFont>
      <p:font typeface="Calibri" panose="020F0502020204030204" pitchFamily="34" charset="0"/>
      <p:regular r:id="rId65"/>
      <p:bold r:id="rId66"/>
      <p:italic r:id="rId67"/>
      <p:boldItalic r:id="rId68"/>
    </p:embeddedFont>
    <p:embeddedFont>
      <p:font typeface="Cinzel" panose="020B0604020202020204" charset="0"/>
      <p:regular r:id="rId69"/>
      <p:bold r:id="rId70"/>
    </p:embeddedFont>
    <p:embeddedFont>
      <p:font typeface="Montserrat" panose="00000500000000000000" pitchFamily="2" charset="0"/>
      <p:regular r:id="rId71"/>
      <p:bold r:id="rId72"/>
      <p:italic r:id="rId73"/>
      <p:boldItalic r:id="rId74"/>
    </p:embeddedFont>
    <p:embeddedFont>
      <p:font typeface="Proxima Nova" panose="020B0604020202020204" charset="0"/>
      <p:regular r:id="rId75"/>
      <p:bold r:id="rId76"/>
      <p:italic r:id="rId77"/>
      <p:boldItalic r:id="rId7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CD3B06-2F60-4D58-909C-29C517C4707F}">
  <a:tblStyle styleId="{90CD3B06-2F60-4D58-909C-29C517C4707F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notesMaster" Target="notesMasters/notesMaster1.xml"/><Relationship Id="rId68" Type="http://schemas.openxmlformats.org/officeDocument/2006/relationships/font" Target="fonts/font5.fntdata"/><Relationship Id="rId76" Type="http://schemas.openxmlformats.org/officeDocument/2006/relationships/font" Target="fonts/font13.fntdata"/><Relationship Id="rId7" Type="http://schemas.openxmlformats.org/officeDocument/2006/relationships/slide" Target="slides/slide6.xml"/><Relationship Id="rId71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font" Target="fonts/font3.fntdata"/><Relationship Id="rId74" Type="http://schemas.openxmlformats.org/officeDocument/2006/relationships/font" Target="fonts/font11.fntdata"/><Relationship Id="rId79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font" Target="fonts/font2.fntdata"/><Relationship Id="rId73" Type="http://schemas.openxmlformats.org/officeDocument/2006/relationships/font" Target="fonts/font10.fntdata"/><Relationship Id="rId78" Type="http://schemas.openxmlformats.org/officeDocument/2006/relationships/font" Target="fonts/font15.fntdata"/><Relationship Id="rId8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1.fntdata"/><Relationship Id="rId69" Type="http://schemas.openxmlformats.org/officeDocument/2006/relationships/font" Target="fonts/font6.fntdata"/><Relationship Id="rId77" Type="http://schemas.openxmlformats.org/officeDocument/2006/relationships/font" Target="fonts/font14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9.fntdata"/><Relationship Id="rId80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font" Target="fonts/font4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font" Target="fonts/font7.fntdata"/><Relationship Id="rId75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/Relationships>
</file>

<file path=ppt/media/image1.png>
</file>

<file path=ppt/media/image10.png>
</file>

<file path=ppt/media/image11.png>
</file>

<file path=ppt/media/image12.gif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" name="Google Shape;3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a84ca00536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" name="Google Shape;94;ga84ca00536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a84ca00536_0_3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ga84ca00536_0_3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a84ca00536_0_3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8" name="Google Shape;118;ga84ca00536_0_3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b78aa5225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6" name="Google Shape;126;gb78aa5225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b78aa52259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2" name="Google Shape;132;gb78aa52259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b78aa52259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" name="Google Shape;138;gb78aa52259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b78aa52259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gb78aa52259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b78aa52259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3" name="Google Shape;153;gb78aa52259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b78aa52259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1" name="Google Shape;161;gb78aa52259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a84ca00536_0_6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0" name="Google Shape;170;ga84ca00536_0_6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gaaec128a17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" name="Google Shape;37;gaaec128a17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a84ca00536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0" name="Google Shape;180;ga84ca00536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a84ca00536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7" name="Google Shape;197;ga84ca00536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a84ca00536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2" name="Google Shape;212;ga84ca00536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a84ca00536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8" name="Google Shape;228;ga84ca00536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b78aa52259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1" name="Google Shape;241;gb78aa52259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a84ca00536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7" name="Google Shape;247;ga84ca00536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a84ca00536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5" name="Google Shape;255;ga84ca00536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a84ca00536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4" name="Google Shape;264;ga84ca00536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a84ca00536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1" name="Google Shape;271;ga84ca00536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a84ca00536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9" name="Google Shape;279;ga84ca00536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aaec128a17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4" name="Google Shape;44;gaaec128a17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a84ca00536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9" name="Google Shape;289;ga84ca00536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a84ca00536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6" name="Google Shape;296;ga84ca00536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b78aa52259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3" name="Google Shape;303;gb78aa52259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b78aa52259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9" name="Google Shape;309;gb78aa52259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b78aa52259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5" name="Google Shape;315;gb78aa52259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b78aa52259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1" name="Google Shape;321;gb78aa52259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7" name="Google Shape;327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ae678bc128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gae678bc128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ae678bc128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9" name="Google Shape;59;gae678bc128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ae678bc128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gae678bc128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ae678bc128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3" name="Google Shape;73;gae678bc128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ae678bc128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gae678bc128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ae678bc128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7" name="Google Shape;87;gae678bc128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229" y="0"/>
            <a:ext cx="913554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"/>
          <p:cNvSpPr txBox="1"/>
          <p:nvPr/>
        </p:nvSpPr>
        <p:spPr>
          <a:xfrm>
            <a:off x="4855200" y="3779050"/>
            <a:ext cx="41685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rgbClr val="FFFFFF"/>
                </a:solidFill>
                <a:latin typeface="Cinzel"/>
                <a:ea typeface="Cinzel"/>
                <a:cs typeface="Cinzel"/>
                <a:sym typeface="Cinzel"/>
              </a:rPr>
              <a:t>dev full stack- Introdução</a:t>
            </a:r>
            <a:endParaRPr sz="1800" b="0" i="0" u="none" strike="noStrike" cap="none">
              <a:solidFill>
                <a:srgbClr val="FFFFFF"/>
              </a:solidFill>
              <a:latin typeface="Cinzel"/>
              <a:ea typeface="Cinzel"/>
              <a:cs typeface="Cinzel"/>
              <a:sym typeface="Cinze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i="0" u="none" strike="noStrike" cap="none">
                <a:solidFill>
                  <a:srgbClr val="FFFFFF"/>
                </a:solidFill>
                <a:latin typeface="Cinzel"/>
                <a:ea typeface="Cinzel"/>
                <a:cs typeface="Cinzel"/>
                <a:sym typeface="Cinzel"/>
              </a:rPr>
              <a:t>Aula 1 - Algoritmo</a:t>
            </a:r>
            <a:endParaRPr sz="3000" b="0" i="0" u="none" strike="noStrike" cap="none">
              <a:solidFill>
                <a:srgbClr val="FFFFFF"/>
              </a:solidFill>
              <a:latin typeface="Cinzel"/>
              <a:ea typeface="Cinzel"/>
              <a:cs typeface="Cinzel"/>
              <a:sym typeface="Cinzel"/>
            </a:endParaRPr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245583" y="477976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1">
  <p:cSld name="TITLE_1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p3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" name="Google Shape;17;p3"/>
          <p:cNvSpPr txBox="1">
            <a:spLocks noGrp="1"/>
          </p:cNvSpPr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Char char="●"/>
              <a:defRPr sz="5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Char char="○"/>
              <a:defRPr sz="5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Char char="■"/>
              <a:defRPr sz="5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Char char="●"/>
              <a:defRPr sz="5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Char char="○"/>
              <a:defRPr sz="5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Char char="■"/>
              <a:defRPr sz="5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Char char="●"/>
              <a:defRPr sz="5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Char char="○"/>
              <a:defRPr sz="5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Char char="■"/>
              <a:defRPr sz="5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 - Padrão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265850" y="4828675"/>
            <a:ext cx="548700" cy="27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22" name="Google Shape;22;p4"/>
          <p:cNvSpPr txBox="1"/>
          <p:nvPr/>
        </p:nvSpPr>
        <p:spPr>
          <a:xfrm>
            <a:off x="625725" y="92275"/>
            <a:ext cx="8130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pt-BR" sz="1000" b="0" i="0" u="none" strike="noStrike" cap="none">
                <a:solidFill>
                  <a:srgbClr val="666666"/>
                </a:solidFill>
                <a:latin typeface="Cinzel"/>
                <a:ea typeface="Cinzel"/>
                <a:cs typeface="Cinzel"/>
                <a:sym typeface="Cinzel"/>
              </a:rPr>
              <a:t>dev full stack| introdução | algoritmos</a:t>
            </a:r>
            <a:endParaRPr sz="1000" b="0" i="0" u="none" strike="noStrike" cap="none">
              <a:solidFill>
                <a:srgbClr val="666666"/>
              </a:solidFill>
              <a:latin typeface="Cinzel"/>
              <a:ea typeface="Cinzel"/>
              <a:cs typeface="Cinzel"/>
              <a:sym typeface="Cinze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229" y="0"/>
            <a:ext cx="913554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6"/>
          <p:cNvSpPr txBox="1"/>
          <p:nvPr/>
        </p:nvSpPr>
        <p:spPr>
          <a:xfrm>
            <a:off x="4839325" y="3739750"/>
            <a:ext cx="3435900" cy="125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71 3901 1052 |  71 9 9204 0134</a:t>
            </a:r>
            <a:endParaRPr sz="1800" b="0" i="0" u="none" strike="noStrike" cap="non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@infinity.school</a:t>
            </a:r>
            <a:endParaRPr sz="1800" b="0" i="0" u="none" strike="noStrike" cap="non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pt-BR" sz="1200" b="0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www.infinityschool.com.br</a:t>
            </a:r>
            <a:endParaRPr sz="1200" b="0" i="0" u="none" strike="noStrike" cap="non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pt-BR" sz="1000" b="0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Salvador Shopping Business | Torre Europa Sala 310 Caminho das Árvores, Salvador - BA CEP: </a:t>
            </a:r>
            <a:r>
              <a:rPr lang="pt-BR"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40301-155 </a:t>
            </a:r>
            <a:endParaRPr sz="1000" b="0" i="0" u="none" strike="noStrike" cap="non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8245583" y="477976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sldNum" idx="12"/>
          </p:nvPr>
        </p:nvSpPr>
        <p:spPr>
          <a:xfrm>
            <a:off x="8245583" y="477976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pic>
        <p:nvPicPr>
          <p:cNvPr id="7" name="Google Shape;7;p1"/>
          <p:cNvPicPr preferRelativeResize="0"/>
          <p:nvPr/>
        </p:nvPicPr>
        <p:blipFill rotWithShape="1">
          <a:blip r:embed="rId7">
            <a:alphaModFix/>
          </a:blip>
          <a:srcRect l="32005" r="27962" b="30832"/>
          <a:stretch/>
        </p:blipFill>
        <p:spPr>
          <a:xfrm>
            <a:off x="273675" y="88950"/>
            <a:ext cx="386402" cy="37624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" name="Google Shape;8;p1"/>
          <p:cNvCxnSpPr/>
          <p:nvPr/>
        </p:nvCxnSpPr>
        <p:spPr>
          <a:xfrm>
            <a:off x="273675" y="459300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" name="Google Shape;9;p1"/>
          <p:cNvSpPr txBox="1"/>
          <p:nvPr/>
        </p:nvSpPr>
        <p:spPr>
          <a:xfrm>
            <a:off x="311700" y="4822683"/>
            <a:ext cx="8520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pt-BR" sz="900" b="0" i="0" u="none" strike="noStrike" cap="none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rPr>
              <a:t>© Copyright 2018-2019 www.infinityschool.com.br - All Rights Reserved</a:t>
            </a:r>
            <a:endParaRPr sz="900" b="0" i="0" u="none" strike="noStrike" cap="none">
              <a:solidFill>
                <a:srgbClr val="9999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" name="Google Shape;10;p1"/>
          <p:cNvCxnSpPr/>
          <p:nvPr/>
        </p:nvCxnSpPr>
        <p:spPr>
          <a:xfrm>
            <a:off x="273675" y="4822675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31.png"/><Relationship Id="rId7" Type="http://schemas.openxmlformats.org/officeDocument/2006/relationships/image" Target="../media/image27.png"/><Relationship Id="rId12" Type="http://schemas.openxmlformats.org/officeDocument/2006/relationships/image" Target="../media/image3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4.png"/><Relationship Id="rId11" Type="http://schemas.openxmlformats.org/officeDocument/2006/relationships/image" Target="../media/image36.png"/><Relationship Id="rId5" Type="http://schemas.openxmlformats.org/officeDocument/2006/relationships/image" Target="../media/image33.png"/><Relationship Id="rId10" Type="http://schemas.openxmlformats.org/officeDocument/2006/relationships/image" Target="../media/image35.png"/><Relationship Id="rId4" Type="http://schemas.openxmlformats.org/officeDocument/2006/relationships/image" Target="../media/image32.png"/><Relationship Id="rId9" Type="http://schemas.openxmlformats.org/officeDocument/2006/relationships/image" Target="../media/image30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6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i="0" u="none" strike="noStrike" cap="none" dirty="0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Algoritmo</a:t>
            </a:r>
            <a:endParaRPr sz="3000" b="0" i="0" u="none" strike="noStrike" cap="none" dirty="0">
              <a:solidFill>
                <a:srgbClr val="FF5722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97" name="Google Shape;97;p16"/>
          <p:cNvSpPr txBox="1"/>
          <p:nvPr/>
        </p:nvSpPr>
        <p:spPr>
          <a:xfrm>
            <a:off x="311700" y="1152475"/>
            <a:ext cx="44352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1" i="0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O que você faz quando deseja cozinhar algo que você  nunca tinha feito antes?</a:t>
            </a:r>
            <a:endParaRPr sz="1800" b="1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8" name="Google Shape;98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59950" y="1783550"/>
            <a:ext cx="3942225" cy="2956675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6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pt-BR" sz="1000" b="0" i="0" u="none" strike="noStrike" cap="non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10</a:t>
            </a:fld>
            <a:endParaRPr sz="1000" b="0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 sz="3000" dirty="0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Instruções</a:t>
            </a:r>
            <a:endParaRPr sz="3000" dirty="0">
              <a:solidFill>
                <a:srgbClr val="FF5722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pic>
        <p:nvPicPr>
          <p:cNvPr id="113" name="Google Shape;113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862825" y="1864475"/>
            <a:ext cx="4281175" cy="2898024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BR"/>
              <a:t>11</a:t>
            </a:fld>
            <a:endParaRPr dirty="0"/>
          </a:p>
        </p:txBody>
      </p:sp>
      <p:sp>
        <p:nvSpPr>
          <p:cNvPr id="115" name="Google Shape;115;p18"/>
          <p:cNvSpPr txBox="1"/>
          <p:nvPr/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lang="pt-BR" sz="1800" b="0" i="0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Conjunto de regras ou normas.</a:t>
            </a:r>
            <a:endParaRPr sz="1800" b="0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lang="pt-BR" sz="1800" b="0" i="0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Segue uma sequência lógica.</a:t>
            </a:r>
            <a:endParaRPr sz="1800" b="0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lang="pt-BR" sz="1800" b="0" i="0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Menor parte da execução de uma operação.</a:t>
            </a:r>
            <a:endParaRPr sz="1800" b="0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9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i="0" u="none" strike="noStrike" cap="none" dirty="0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Algoritmo - Conceito</a:t>
            </a:r>
            <a:endParaRPr sz="3000" b="0" i="0" u="none" strike="noStrike" cap="none" dirty="0">
              <a:solidFill>
                <a:srgbClr val="FF5722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121" name="Google Shape;121;p19"/>
          <p:cNvSpPr txBox="1"/>
          <p:nvPr/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endParaRPr sz="2100" b="1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endParaRPr sz="2100" b="1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pt-BR" sz="2100" b="1" i="0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“</a:t>
            </a:r>
            <a:r>
              <a:rPr lang="pt-BR" sz="2100" b="0" i="1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Pode ser definido como uma sequência de passos que visam a atingir um objetivo bem definido</a:t>
            </a:r>
            <a:r>
              <a:rPr lang="pt-BR" sz="2100" b="1" i="0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” - </a:t>
            </a:r>
            <a:r>
              <a:rPr lang="pt-BR" sz="2100" b="1" i="0" u="none" strike="noStrike" cap="none" dirty="0" err="1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Forbellone</a:t>
            </a:r>
            <a:endParaRPr sz="2100" b="1" i="0" u="none" strike="noStrike" cap="non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2100"/>
              <a:buFont typeface="Arial"/>
              <a:buNone/>
            </a:pPr>
            <a:endParaRPr sz="2100" b="1" i="0" u="none" strike="noStrike" cap="non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22" name="Google Shape;122;p19"/>
          <p:cNvPicPr preferRelativeResize="0"/>
          <p:nvPr/>
        </p:nvPicPr>
        <p:blipFill rotWithShape="1">
          <a:blip r:embed="rId3">
            <a:alphaModFix/>
          </a:blip>
          <a:srcRect t="30847" r="12655" b="16724"/>
          <a:stretch/>
        </p:blipFill>
        <p:spPr>
          <a:xfrm>
            <a:off x="5335475" y="3377200"/>
            <a:ext cx="3767825" cy="1697975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9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pt-BR" sz="1000" b="0" i="0" u="none" strike="noStrike" cap="non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12</a:t>
            </a:fld>
            <a:endParaRPr sz="1000" b="0" i="0" u="none" strike="noStrike" cap="non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0"/>
          <p:cNvSpPr txBox="1"/>
          <p:nvPr/>
        </p:nvSpPr>
        <p:spPr>
          <a:xfrm>
            <a:off x="819150" y="845600"/>
            <a:ext cx="7505700" cy="9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i="0" u="none" strike="noStrike" cap="none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Linguagem de Programação</a:t>
            </a:r>
            <a:endParaRPr sz="3000" b="0" i="0" u="none" strike="noStrike" cap="none">
              <a:solidFill>
                <a:srgbClr val="FF5722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129" name="Google Shape;129;p20"/>
          <p:cNvSpPr txBox="1"/>
          <p:nvPr/>
        </p:nvSpPr>
        <p:spPr>
          <a:xfrm>
            <a:off x="819150" y="1990725"/>
            <a:ext cx="7505700" cy="24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lang="pt-BR" sz="1800" b="0" i="0" u="none" strike="noStrike" cap="non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Método padronizado para comunicar instruções para um computador</a:t>
            </a:r>
            <a:endParaRPr sz="1800" b="0" i="0" u="none" strike="noStrike" cap="non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lang="pt-BR" sz="1800" b="0" i="0" u="none" strike="noStrike" cap="non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Regras sintáticas e semânticas usadas para definir um programa de computador</a:t>
            </a:r>
            <a:endParaRPr sz="1800" b="0" i="0" u="none" strike="noStrike" cap="non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1"/>
          <p:cNvSpPr txBox="1"/>
          <p:nvPr/>
        </p:nvSpPr>
        <p:spPr>
          <a:xfrm>
            <a:off x="819150" y="845600"/>
            <a:ext cx="7505700" cy="9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i="0" u="none" strike="noStrike" cap="none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Características das Linguagens</a:t>
            </a:r>
            <a:endParaRPr sz="3000" b="0" i="0" u="none" strike="noStrike" cap="none">
              <a:solidFill>
                <a:srgbClr val="FF5722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135" name="Google Shape;135;p21"/>
          <p:cNvSpPr txBox="1"/>
          <p:nvPr/>
        </p:nvSpPr>
        <p:spPr>
          <a:xfrm>
            <a:off x="819150" y="1990725"/>
            <a:ext cx="7505700" cy="24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lang="pt-BR" sz="1800" b="0" i="0" u="none" strike="noStrike" cap="non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Fortemente / Fracamente Tipada;</a:t>
            </a:r>
            <a:endParaRPr sz="1800" b="0" i="0" u="none" strike="noStrike" cap="non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lang="pt-BR" sz="1800" b="0" i="0" u="none" strike="noStrike" cap="non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Dinamicamente/Estaticamente Tipada;</a:t>
            </a:r>
            <a:endParaRPr sz="1800" b="0" i="0" u="none" strike="noStrike" cap="non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lang="pt-BR" sz="1800" b="0" i="0" u="none" strike="noStrike" cap="non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Case-sensitive;</a:t>
            </a:r>
            <a:endParaRPr sz="1800" b="0" i="0" u="none" strike="noStrike" cap="non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lang="pt-BR" sz="1800" b="0" i="0" u="none" strike="noStrike" cap="non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Alto nível / Baixo nível</a:t>
            </a:r>
            <a:endParaRPr sz="1800" b="0" i="0" u="none" strike="noStrike" cap="non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lang="pt-BR" sz="1800" b="0" i="0" u="none" strike="noStrike" cap="non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Compilada / Interpretada</a:t>
            </a:r>
            <a:endParaRPr sz="1800" b="0" i="0" u="none" strike="noStrike" cap="non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2"/>
          <p:cNvSpPr txBox="1"/>
          <p:nvPr/>
        </p:nvSpPr>
        <p:spPr>
          <a:xfrm>
            <a:off x="819150" y="845600"/>
            <a:ext cx="8084700" cy="9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i="0" u="none" strike="noStrike" cap="none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Tipos de Linguagem de Programação</a:t>
            </a:r>
            <a:endParaRPr sz="3000" b="0" i="0" u="none" strike="noStrike" cap="none">
              <a:solidFill>
                <a:srgbClr val="FF5722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141" name="Google Shape;141;p22"/>
          <p:cNvSpPr txBox="1"/>
          <p:nvPr/>
        </p:nvSpPr>
        <p:spPr>
          <a:xfrm>
            <a:off x="819150" y="1762125"/>
            <a:ext cx="7505700" cy="24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lang="pt-BR" sz="1800" b="1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Baixo </a:t>
            </a:r>
            <a:r>
              <a:rPr lang="pt-BR" sz="1800" b="1" i="0" u="none" strike="noStrike" cap="non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nível</a:t>
            </a:r>
            <a:endParaRPr sz="1800" b="1" i="0" u="none" strike="noStrike" cap="non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914400" marR="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lang="pt-BR" sz="1800" b="0" i="0" u="none" strike="noStrike" cap="non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Interpretadas diretamente pelo computador</a:t>
            </a:r>
            <a:endParaRPr sz="1800" b="0" i="0" u="none" strike="noStrike" cap="non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914400" marR="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lang="pt-BR" sz="1800" b="0" i="0" u="none" strike="noStrike" cap="non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Muito difíceis de trabalhar</a:t>
            </a:r>
            <a:endParaRPr sz="1800" b="0" i="0" u="none" strike="noStrike" cap="non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914400" marR="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lang="pt-BR" sz="1800" b="0" i="0" u="none" strike="noStrike" cap="non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Ex: Assembly e binário</a:t>
            </a:r>
            <a:endParaRPr sz="1800" b="0" i="0" u="none" strike="noStrike" cap="non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lang="pt-BR" sz="1800" b="1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Alto </a:t>
            </a:r>
            <a:r>
              <a:rPr lang="pt-BR" sz="1800" b="1" i="0" u="none" strike="noStrike" cap="non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nível</a:t>
            </a:r>
            <a:endParaRPr sz="1800" b="1" i="0" u="none" strike="noStrike" cap="non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914400" marR="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lang="pt-BR" sz="1800" b="0" i="0" u="none" strike="noStrike" cap="non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Mais fáceis de entender</a:t>
            </a:r>
            <a:endParaRPr sz="1800" b="0" i="0" u="none" strike="noStrike" cap="non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914400" marR="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lang="pt-BR" sz="1800" b="0" i="0" u="none" strike="noStrike" cap="non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Facilidade de memorização</a:t>
            </a:r>
            <a:endParaRPr sz="1800" b="0" i="0" u="none" strike="noStrike" cap="non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914400" marR="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lang="pt-BR" sz="1800" b="0" i="0" u="none" strike="noStrike" cap="non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Não são interpretadas diretamente pelo computador</a:t>
            </a:r>
            <a:endParaRPr sz="1800" b="0" i="0" u="none" strike="noStrike" cap="non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914400" marR="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lang="pt-BR" sz="1800" b="0" i="0" u="none" strike="noStrike" cap="non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Ex: Java, Python, C#, JS, etc.</a:t>
            </a:r>
            <a:endParaRPr sz="1800" b="0" i="0" u="none" strike="noStrike" cap="non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42" name="Google Shape;142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72263" y="1826413"/>
            <a:ext cx="1490675" cy="149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2"/>
          <p:cNvPicPr preferRelativeResize="0"/>
          <p:nvPr/>
        </p:nvPicPr>
        <p:blipFill rotWithShape="1">
          <a:blip r:embed="rId4">
            <a:alphaModFix/>
          </a:blip>
          <a:srcRect l="24511" r="23267"/>
          <a:stretch/>
        </p:blipFill>
        <p:spPr>
          <a:xfrm>
            <a:off x="7310350" y="3599125"/>
            <a:ext cx="1014500" cy="1217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ssembly x ppt carregar">
            <a:extLst>
              <a:ext uri="{FF2B5EF4-FFF2-40B4-BE49-F238E27FC236}">
                <a16:creationId xmlns:a16="http://schemas.microsoft.com/office/drawing/2014/main" id="{6D2A7ACB-023E-46DA-5C58-1ACE5BBE76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5518" y="680482"/>
            <a:ext cx="5401545" cy="4048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54857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ow to Write and Run a Python Program on the Raspberry Pi">
            <a:extLst>
              <a:ext uri="{FF2B5EF4-FFF2-40B4-BE49-F238E27FC236}">
                <a16:creationId xmlns:a16="http://schemas.microsoft.com/office/drawing/2014/main" id="{07B07C04-1E68-E7AE-289E-587B036BF0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832" y="1092201"/>
            <a:ext cx="8367823" cy="27064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16933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3"/>
          <p:cNvSpPr txBox="1"/>
          <p:nvPr/>
        </p:nvSpPr>
        <p:spPr>
          <a:xfrm>
            <a:off x="819150" y="845600"/>
            <a:ext cx="7505700" cy="9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i="0" u="none" strike="noStrike" cap="none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Compilador</a:t>
            </a:r>
            <a:endParaRPr sz="3000" b="0" i="0" u="none" strike="noStrike" cap="none">
              <a:solidFill>
                <a:srgbClr val="FF5722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149" name="Google Shape;149;p23"/>
          <p:cNvSpPr txBox="1"/>
          <p:nvPr/>
        </p:nvSpPr>
        <p:spPr>
          <a:xfrm>
            <a:off x="819150" y="1990725"/>
            <a:ext cx="7505700" cy="24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lang="pt-BR" sz="1800" b="0" i="0" u="none" strike="noStrike" cap="non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Um programa que traduz um código descrito em uma linguagem de alto nível para um programa equivalente em código de máquina para um processador. </a:t>
            </a:r>
            <a:endParaRPr sz="1800" b="0" i="0" u="none" strike="noStrike" cap="non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lang="pt-BR" sz="1800" b="0" i="0" u="none" strike="noStrike" cap="non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Realiza duas atividades básicas: </a:t>
            </a:r>
            <a:endParaRPr sz="1800" b="0" i="0" u="none" strike="noStrike" cap="non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Proxima Nova"/>
              <a:buChar char="-"/>
            </a:pPr>
            <a:r>
              <a:rPr lang="pt-BR" sz="1800" b="0" i="0" u="none" strike="noStrike" cap="non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Análise do código fonte; </a:t>
            </a:r>
            <a:endParaRPr sz="1800" b="0" i="0" u="none" strike="noStrike" cap="non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Proxima Nova"/>
              <a:buChar char="-"/>
            </a:pPr>
            <a:r>
              <a:rPr lang="pt-BR" sz="1800" b="0" i="0" u="none" strike="noStrike" cap="non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Síntese do programa. </a:t>
            </a:r>
            <a:endParaRPr sz="1800" b="0" i="0" u="none" strike="noStrike" cap="none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0" name="Google Shape;150;p23"/>
          <p:cNvPicPr preferRelativeResize="0"/>
          <p:nvPr/>
        </p:nvPicPr>
        <p:blipFill rotWithShape="1">
          <a:blip r:embed="rId3">
            <a:alphaModFix/>
          </a:blip>
          <a:srcRect l="20450" t="10184" r="19078"/>
          <a:stretch/>
        </p:blipFill>
        <p:spPr>
          <a:xfrm>
            <a:off x="6513300" y="3212600"/>
            <a:ext cx="1651825" cy="142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D74742D6-7AE4-620E-DB53-ADE23426735C}"/>
              </a:ext>
            </a:extLst>
          </p:cNvPr>
          <p:cNvSpPr txBox="1"/>
          <p:nvPr/>
        </p:nvSpPr>
        <p:spPr>
          <a:xfrm>
            <a:off x="2307265" y="1127051"/>
            <a:ext cx="456136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Compilador para </a:t>
            </a:r>
            <a:r>
              <a:rPr lang="pt-BR" dirty="0" err="1"/>
              <a:t>python</a:t>
            </a:r>
            <a:r>
              <a:rPr lang="pt-BR" dirty="0"/>
              <a:t>   print()</a:t>
            </a:r>
          </a:p>
          <a:p>
            <a:endParaRPr lang="pt-BR" dirty="0"/>
          </a:p>
          <a:p>
            <a:r>
              <a:rPr lang="pt-BR" dirty="0" err="1"/>
              <a:t>Complilador</a:t>
            </a:r>
            <a:r>
              <a:rPr lang="pt-BR" dirty="0"/>
              <a:t> para c    </a:t>
            </a:r>
            <a:r>
              <a:rPr lang="pt-BR" dirty="0" err="1"/>
              <a:t>printf</a:t>
            </a:r>
            <a:r>
              <a:rPr lang="pt-BR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106419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pt-BR" sz="1000" b="0" i="0" u="none" strike="noStrike" cap="non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2</a:t>
            </a:fld>
            <a:endParaRPr sz="1000" b="0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0" name="Google Shape;40;p8"/>
          <p:cNvSpPr txBox="1">
            <a:spLocks noGrp="1"/>
          </p:cNvSpPr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pt-BR" sz="4100" dirty="0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O que é ser um programador?</a:t>
            </a:r>
            <a:endParaRPr sz="6500" dirty="0"/>
          </a:p>
        </p:txBody>
      </p:sp>
      <p:pic>
        <p:nvPicPr>
          <p:cNvPr id="41" name="Google Shape;41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0" y="2445900"/>
            <a:ext cx="2284924" cy="2284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4"/>
          <p:cNvSpPr txBox="1"/>
          <p:nvPr/>
        </p:nvSpPr>
        <p:spPr>
          <a:xfrm>
            <a:off x="819150" y="845600"/>
            <a:ext cx="7505700" cy="9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i="0" u="none" strike="noStrike" cap="none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Sintaxe</a:t>
            </a:r>
            <a:endParaRPr sz="3000" b="0" i="0" u="none" strike="noStrike" cap="none">
              <a:solidFill>
                <a:srgbClr val="FF5722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pic>
        <p:nvPicPr>
          <p:cNvPr id="156" name="Google Shape;156;p24"/>
          <p:cNvPicPr preferRelativeResize="0"/>
          <p:nvPr/>
        </p:nvPicPr>
        <p:blipFill rotWithShape="1">
          <a:blip r:embed="rId3">
            <a:alphaModFix/>
          </a:blip>
          <a:srcRect t="41468" b="44511"/>
          <a:stretch/>
        </p:blipFill>
        <p:spPr>
          <a:xfrm>
            <a:off x="623200" y="3040000"/>
            <a:ext cx="8134400" cy="27385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4"/>
          <p:cNvSpPr txBox="1"/>
          <p:nvPr/>
        </p:nvSpPr>
        <p:spPr>
          <a:xfrm>
            <a:off x="819150" y="1990725"/>
            <a:ext cx="7505700" cy="24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lang="pt-BR" sz="1800" b="0" i="0" u="none" strike="noStrike" cap="non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Forma de escrita do código;</a:t>
            </a:r>
            <a:endParaRPr sz="1800" b="0" i="0" u="none" strike="noStrike" cap="non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lang="pt-BR" sz="1800" b="0" i="0" u="none" strike="noStrike" cap="non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Palavras chave mudam de acordo com a linguagem;</a:t>
            </a:r>
            <a:endParaRPr sz="1800" b="0" i="0" u="none" strike="noStrike" cap="non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58" name="Google Shape;158;p24"/>
          <p:cNvPicPr preferRelativeResize="0"/>
          <p:nvPr/>
        </p:nvPicPr>
        <p:blipFill rotWithShape="1">
          <a:blip r:embed="rId3">
            <a:alphaModFix/>
          </a:blip>
          <a:srcRect t="55778" r="3864" b="21022"/>
          <a:stretch/>
        </p:blipFill>
        <p:spPr>
          <a:xfrm>
            <a:off x="661825" y="3417425"/>
            <a:ext cx="7820326" cy="453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5"/>
          <p:cNvSpPr txBox="1"/>
          <p:nvPr/>
        </p:nvSpPr>
        <p:spPr>
          <a:xfrm>
            <a:off x="819150" y="845600"/>
            <a:ext cx="7505700" cy="9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i="0" u="none" strike="noStrike" cap="none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IDE de Desenvolvimento</a:t>
            </a:r>
            <a:endParaRPr sz="3000" b="0" i="0" u="none" strike="noStrike" cap="none">
              <a:solidFill>
                <a:srgbClr val="FF5722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164" name="Google Shape;164;p25"/>
          <p:cNvSpPr txBox="1"/>
          <p:nvPr/>
        </p:nvSpPr>
        <p:spPr>
          <a:xfrm>
            <a:off x="819150" y="1990725"/>
            <a:ext cx="7505700" cy="24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lang="pt-BR" sz="1800" b="0" i="0" u="none" strike="noStrike" cap="non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Integrated Development Environment</a:t>
            </a:r>
            <a:endParaRPr sz="1800" b="0" i="0" u="none" strike="noStrike" cap="non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lang="pt-BR" sz="1800" b="0" i="0" u="none" strike="noStrike" cap="non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 É um programa de computador que reúne características e ferramentas de apoio ao desenvolvimento de software com o objetivo de agilizar este processo.</a:t>
            </a:r>
            <a:endParaRPr sz="1800" b="0" i="0" u="none" strike="noStrike" cap="non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Proxima Nova"/>
              <a:buChar char="-"/>
            </a:pPr>
            <a:r>
              <a:rPr lang="pt-BR" sz="1800" b="0" i="0" u="none" strike="noStrike" cap="non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Auto-complete;</a:t>
            </a:r>
            <a:endParaRPr sz="1800" b="0" i="0" u="none" strike="noStrike" cap="non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Proxima Nova"/>
              <a:buChar char="-"/>
            </a:pPr>
            <a:r>
              <a:rPr lang="pt-BR" sz="1800" b="0" i="0" u="none" strike="noStrike" cap="non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Coloração das letras;</a:t>
            </a:r>
            <a:endParaRPr sz="1800" b="0" i="0" u="none" strike="noStrike" cap="non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Proxima Nova"/>
              <a:buChar char="-"/>
            </a:pPr>
            <a:r>
              <a:rPr lang="pt-BR" sz="1800" b="0" i="0" u="none" strike="noStrike" cap="non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Depurador;</a:t>
            </a:r>
            <a:endParaRPr sz="2000" b="0" i="0" u="none" strike="noStrike" cap="non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5" name="Google Shape;165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14425" y="3241625"/>
            <a:ext cx="1731550" cy="10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97000" y="3402799"/>
            <a:ext cx="2850250" cy="119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382049" y="3124500"/>
            <a:ext cx="1702501" cy="954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71BD96C0-5B35-8251-C25E-E9B361F48A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 b="6335"/>
          <a:stretch/>
        </p:blipFill>
        <p:spPr>
          <a:xfrm>
            <a:off x="2870791" y="0"/>
            <a:ext cx="6273209" cy="4815294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BCE9467E-43B4-EDC5-F6F3-9CFBF339B610}"/>
              </a:ext>
            </a:extLst>
          </p:cNvPr>
          <p:cNvSpPr txBox="1"/>
          <p:nvPr/>
        </p:nvSpPr>
        <p:spPr>
          <a:xfrm>
            <a:off x="435935" y="1329070"/>
            <a:ext cx="217967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  <a:p>
            <a:r>
              <a:rPr lang="pt-BR" dirty="0"/>
              <a:t>IDE:</a:t>
            </a:r>
          </a:p>
          <a:p>
            <a:r>
              <a:rPr lang="pt-BR" dirty="0" err="1"/>
              <a:t>VisualCodeStudio</a:t>
            </a:r>
            <a:endParaRPr lang="pt-BR" dirty="0"/>
          </a:p>
          <a:p>
            <a:r>
              <a:rPr lang="pt-BR" dirty="0" err="1"/>
              <a:t>VSCode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403360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A9254DBE-C5E7-B42B-C6D7-D8CCA735347B}"/>
              </a:ext>
            </a:extLst>
          </p:cNvPr>
          <p:cNvSpPr txBox="1"/>
          <p:nvPr/>
        </p:nvSpPr>
        <p:spPr>
          <a:xfrm>
            <a:off x="2317898" y="1339702"/>
            <a:ext cx="44018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Na IDE do </a:t>
            </a:r>
            <a:r>
              <a:rPr lang="pt-BR" dirty="0" err="1"/>
              <a:t>VsCode</a:t>
            </a:r>
            <a:r>
              <a:rPr lang="pt-BR" dirty="0"/>
              <a:t> é possível instalar os compiladores </a:t>
            </a:r>
            <a:r>
              <a:rPr lang="pt-BR" dirty="0" err="1"/>
              <a:t>python</a:t>
            </a:r>
            <a:r>
              <a:rPr lang="pt-BR" dirty="0"/>
              <a:t> e R. 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A58E8320-BA54-2416-ED94-2A0E5A6C98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326" t="50000"/>
          <a:stretch/>
        </p:blipFill>
        <p:spPr>
          <a:xfrm>
            <a:off x="6974959" y="577674"/>
            <a:ext cx="1881962" cy="4174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1808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8151" y="1352400"/>
            <a:ext cx="2005751" cy="15711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6"/>
          <p:cNvPicPr preferRelativeResize="0"/>
          <p:nvPr/>
        </p:nvPicPr>
        <p:blipFill rotWithShape="1">
          <a:blip r:embed="rId4">
            <a:alphaModFix/>
          </a:blip>
          <a:srcRect b="7977"/>
          <a:stretch/>
        </p:blipFill>
        <p:spPr>
          <a:xfrm>
            <a:off x="5088375" y="2797850"/>
            <a:ext cx="2005751" cy="1953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2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48150" y="3412500"/>
            <a:ext cx="3116625" cy="1352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26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311626" y="1076462"/>
            <a:ext cx="1599349" cy="2123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6"/>
          <p:cNvPicPr preferRelativeResize="0"/>
          <p:nvPr/>
        </p:nvPicPr>
        <p:blipFill rotWithShape="1">
          <a:blip r:embed="rId7">
            <a:alphaModFix/>
          </a:blip>
          <a:srcRect b="4251"/>
          <a:stretch/>
        </p:blipFill>
        <p:spPr>
          <a:xfrm>
            <a:off x="6948287" y="1017462"/>
            <a:ext cx="2122964" cy="2123025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6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i="0" u="none" strike="noStrike" cap="none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Algoritmo</a:t>
            </a:r>
            <a:endParaRPr sz="3000" b="0" i="0" u="none" strike="noStrike" cap="none">
              <a:solidFill>
                <a:srgbClr val="FF5722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7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i="0" u="none" strike="noStrike" cap="none" dirty="0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Algoritmo</a:t>
            </a:r>
            <a:endParaRPr sz="3000" b="0" i="0" u="none" strike="noStrike" cap="none" dirty="0">
              <a:solidFill>
                <a:srgbClr val="FF5722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183" name="Google Shape;183;p27"/>
          <p:cNvSpPr txBox="1"/>
          <p:nvPr/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84" name="Google Shape;184;p27" descr="ENTRA ——-&gt; PROCESSAMENTO ——–&gt; SAIDA | TEC INFO"/>
          <p:cNvPicPr preferRelativeResize="0"/>
          <p:nvPr/>
        </p:nvPicPr>
        <p:blipFill rotWithShape="1">
          <a:blip r:embed="rId3">
            <a:alphaModFix/>
          </a:blip>
          <a:srcRect t="10984"/>
          <a:stretch/>
        </p:blipFill>
        <p:spPr>
          <a:xfrm>
            <a:off x="311700" y="1419300"/>
            <a:ext cx="8401050" cy="288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68033" y="1748650"/>
            <a:ext cx="871732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11700" y="3430900"/>
            <a:ext cx="796774" cy="796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7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449975" y="3366200"/>
            <a:ext cx="796774" cy="79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7"/>
          <p:cNvPicPr preferRelativeResize="0"/>
          <p:nvPr/>
        </p:nvPicPr>
        <p:blipFill rotWithShape="1">
          <a:blip r:embed="rId7">
            <a:alphaModFix/>
          </a:blip>
          <a:srcRect b="7977"/>
          <a:stretch/>
        </p:blipFill>
        <p:spPr>
          <a:xfrm>
            <a:off x="2975125" y="4010566"/>
            <a:ext cx="796777" cy="776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7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2751475" y="1152475"/>
            <a:ext cx="652900" cy="866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7"/>
          <p:cNvPicPr preferRelativeResize="0"/>
          <p:nvPr/>
        </p:nvPicPr>
        <p:blipFill rotWithShape="1">
          <a:blip r:embed="rId9">
            <a:alphaModFix/>
          </a:blip>
          <a:srcRect b="4251"/>
          <a:stretch/>
        </p:blipFill>
        <p:spPr>
          <a:xfrm>
            <a:off x="5411450" y="1017714"/>
            <a:ext cx="796775" cy="7968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27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8035525" y="1524575"/>
            <a:ext cx="796774" cy="796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7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7950699" y="3458506"/>
            <a:ext cx="652899" cy="7415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7"/>
          <p:cNvPicPr preferRelativeResize="0"/>
          <p:nvPr/>
        </p:nvPicPr>
        <p:blipFill rotWithShape="1">
          <a:blip r:embed="rId12">
            <a:alphaModFix/>
          </a:blip>
          <a:srcRect b="7875"/>
          <a:stretch/>
        </p:blipFill>
        <p:spPr>
          <a:xfrm>
            <a:off x="6805501" y="1579775"/>
            <a:ext cx="752876" cy="741575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7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pt-BR" sz="1000" b="0" i="0" u="none" strike="noStrike" cap="non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25</a:t>
            </a:fld>
            <a:endParaRPr sz="1000" b="0" i="0" u="none" strike="noStrike" cap="non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8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i="0" u="none" strike="noStrike" cap="none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Exemplo</a:t>
            </a:r>
            <a:endParaRPr sz="3000" b="0" i="0" u="none" strike="noStrike" cap="none">
              <a:solidFill>
                <a:srgbClr val="FF5722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200" name="Google Shape;200;p28"/>
          <p:cNvSpPr txBox="1"/>
          <p:nvPr/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pt-BR" sz="2100" b="0" i="0" u="none" strike="noStrike" cap="non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Calcular média de aluno que realizou 3 avaliações.</a:t>
            </a:r>
            <a:endParaRPr sz="2100" b="0" i="0" u="none" strike="noStrike" cap="non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01" name="Google Shape;201;p28"/>
          <p:cNvSpPr txBox="1"/>
          <p:nvPr/>
        </p:nvSpPr>
        <p:spPr>
          <a:xfrm>
            <a:off x="458575" y="1958250"/>
            <a:ext cx="4015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pt-BR" sz="1900" b="1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ENTRADA</a:t>
            </a:r>
            <a:endParaRPr sz="1900" b="1" i="0" u="none" strike="noStrike" cap="non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02" name="Google Shape;202;p28"/>
          <p:cNvSpPr txBox="1"/>
          <p:nvPr/>
        </p:nvSpPr>
        <p:spPr>
          <a:xfrm>
            <a:off x="3613075" y="1984350"/>
            <a:ext cx="669300" cy="5205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AV1</a:t>
            </a:r>
            <a:endParaRPr sz="1400" b="0" i="0" u="none" strike="noStrike" cap="non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03" name="Google Shape;203;p28"/>
          <p:cNvSpPr txBox="1"/>
          <p:nvPr/>
        </p:nvSpPr>
        <p:spPr>
          <a:xfrm>
            <a:off x="4186875" y="1984350"/>
            <a:ext cx="669300" cy="5205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AV2</a:t>
            </a:r>
            <a:endParaRPr sz="1400" b="0" i="0" u="none" strike="noStrike" cap="non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04" name="Google Shape;204;p28"/>
          <p:cNvSpPr txBox="1"/>
          <p:nvPr/>
        </p:nvSpPr>
        <p:spPr>
          <a:xfrm>
            <a:off x="4779975" y="1984350"/>
            <a:ext cx="669300" cy="5205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AV3</a:t>
            </a:r>
            <a:endParaRPr sz="1400" b="0" i="0" u="none" strike="noStrike" cap="non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05" name="Google Shape;205;p28"/>
          <p:cNvSpPr txBox="1"/>
          <p:nvPr/>
        </p:nvSpPr>
        <p:spPr>
          <a:xfrm>
            <a:off x="458575" y="2779900"/>
            <a:ext cx="4015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pt-BR" sz="1900" b="1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PROCESSAMENTO</a:t>
            </a:r>
            <a:endParaRPr sz="1900" b="1" i="0" u="none" strike="noStrike" cap="non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06" name="Google Shape;206;p28"/>
          <p:cNvSpPr txBox="1"/>
          <p:nvPr/>
        </p:nvSpPr>
        <p:spPr>
          <a:xfrm>
            <a:off x="3613075" y="2806000"/>
            <a:ext cx="3327600" cy="5205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RESULTADO = (AV1 + AV2 + AV3) / 3</a:t>
            </a:r>
            <a:endParaRPr sz="1400" b="0" i="0" u="none" strike="noStrike" cap="non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07" name="Google Shape;207;p28"/>
          <p:cNvSpPr txBox="1"/>
          <p:nvPr/>
        </p:nvSpPr>
        <p:spPr>
          <a:xfrm>
            <a:off x="458575" y="3627650"/>
            <a:ext cx="4015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pt-BR" sz="1900" b="1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SAÍDA</a:t>
            </a:r>
            <a:endParaRPr sz="1900" b="1" i="0" u="none" strike="noStrike" cap="non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08" name="Google Shape;208;p28"/>
          <p:cNvSpPr txBox="1"/>
          <p:nvPr/>
        </p:nvSpPr>
        <p:spPr>
          <a:xfrm>
            <a:off x="3613075" y="3601550"/>
            <a:ext cx="1836300" cy="5205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RESULTADO</a:t>
            </a:r>
            <a:endParaRPr sz="1400" b="0" i="0" u="none" strike="noStrike" cap="non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09" name="Google Shape;209;p28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pt-BR" sz="1000" b="0" i="0" u="none" strike="noStrike" cap="non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26</a:t>
            </a:fld>
            <a:endParaRPr sz="1000" b="0" i="0" u="none" strike="noStrike" cap="non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9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i="0" u="none" strike="noStrike" cap="none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Exemplo</a:t>
            </a:r>
            <a:endParaRPr sz="3000" b="0" i="0" u="none" strike="noStrike" cap="none">
              <a:solidFill>
                <a:srgbClr val="FF5722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215" name="Google Shape;215;p29"/>
          <p:cNvSpPr txBox="1"/>
          <p:nvPr/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16" name="Google Shape;216;p29"/>
          <p:cNvSpPr txBox="1"/>
          <p:nvPr/>
        </p:nvSpPr>
        <p:spPr>
          <a:xfrm>
            <a:off x="819150" y="1435275"/>
            <a:ext cx="7505700" cy="24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600"/>
              <a:buFont typeface="Calibri"/>
              <a:buChar char="●"/>
            </a:pPr>
            <a:r>
              <a:rPr lang="pt-BR" sz="1600" b="1" i="0" u="none" strike="noStrike" cap="none" dirty="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Cálculo de Idade</a:t>
            </a:r>
            <a:endParaRPr sz="1600" b="1" i="0" u="none" strike="noStrike" cap="none" dirty="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600"/>
              <a:buFont typeface="Calibri"/>
              <a:buChar char="○"/>
            </a:pPr>
            <a:r>
              <a:rPr lang="pt-BR" sz="1600" b="0" i="0" u="none" strike="noStrike" cap="none" dirty="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Entradas?</a:t>
            </a:r>
            <a:endParaRPr sz="1600" b="0" i="0" u="none" strike="noStrike" cap="none" dirty="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600"/>
              <a:buFont typeface="Calibri"/>
              <a:buChar char="○"/>
            </a:pPr>
            <a:r>
              <a:rPr lang="pt-BR" sz="1600" b="0" i="0" u="none" strike="noStrike" cap="none" dirty="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Processamento?</a:t>
            </a:r>
            <a:endParaRPr sz="1600" b="0" i="0" u="none" strike="noStrike" cap="none" dirty="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600"/>
              <a:buFont typeface="Calibri"/>
              <a:buChar char="○"/>
            </a:pPr>
            <a:r>
              <a:rPr lang="pt-BR" sz="1600" b="0" i="0" u="none" strike="noStrike" cap="none" dirty="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Saída</a:t>
            </a:r>
            <a:endParaRPr sz="1600" b="0" i="0" u="none" strike="noStrike" cap="none" dirty="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600"/>
              <a:buFont typeface="Calibri"/>
              <a:buChar char="●"/>
            </a:pPr>
            <a:r>
              <a:rPr lang="pt-BR" sz="1600" b="1" i="0" u="none" strike="noStrike" cap="none" dirty="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Cálculo de IMC</a:t>
            </a:r>
            <a:endParaRPr sz="1600" b="1" i="0" u="none" strike="noStrike" cap="none" dirty="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600"/>
              <a:buFont typeface="Calibri"/>
              <a:buChar char="○"/>
            </a:pPr>
            <a:r>
              <a:rPr lang="pt-BR" sz="1600" b="0" i="0" u="none" strike="noStrike" cap="none" dirty="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Entradas?</a:t>
            </a:r>
            <a:endParaRPr sz="1600" b="0" i="0" u="none" strike="noStrike" cap="none" dirty="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600"/>
              <a:buFont typeface="Calibri"/>
              <a:buChar char="○"/>
            </a:pPr>
            <a:r>
              <a:rPr lang="pt-BR" sz="1600" b="0" i="0" u="none" strike="noStrike" cap="none" dirty="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Processamento?</a:t>
            </a:r>
            <a:endParaRPr sz="1600" b="0" i="0" u="none" strike="noStrike" cap="none" dirty="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600"/>
              <a:buFont typeface="Calibri"/>
              <a:buChar char="○"/>
            </a:pPr>
            <a:r>
              <a:rPr lang="pt-BR" sz="1600" b="0" i="0" u="none" strike="noStrike" cap="none" dirty="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Saída?</a:t>
            </a:r>
            <a:endParaRPr sz="1600" b="0" i="0" u="none" strike="noStrike" cap="none" dirty="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7" name="Google Shape;217;p29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pt-BR" sz="1000" b="0" i="0" u="none" strike="noStrike" cap="non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27</a:t>
            </a:fld>
            <a:endParaRPr sz="1000" b="0" i="0" u="none" strike="noStrike" cap="non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23;p30">
            <a:extLst>
              <a:ext uri="{FF2B5EF4-FFF2-40B4-BE49-F238E27FC236}">
                <a16:creationId xmlns:a16="http://schemas.microsoft.com/office/drawing/2014/main" id="{877E0196-11D4-3F99-B44F-3D4F4BCA74A9}"/>
              </a:ext>
            </a:extLst>
          </p:cNvPr>
          <p:cNvSpPr txBox="1"/>
          <p:nvPr/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aphicFrame>
        <p:nvGraphicFramePr>
          <p:cNvPr id="4" name="Google Shape;224;p30">
            <a:extLst>
              <a:ext uri="{FF2B5EF4-FFF2-40B4-BE49-F238E27FC236}">
                <a16:creationId xmlns:a16="http://schemas.microsoft.com/office/drawing/2014/main" id="{7EB1360F-E889-1E0C-28C4-A2B2EEF8372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54916940"/>
              </p:ext>
            </p:extLst>
          </p:nvPr>
        </p:nvGraphicFramePr>
        <p:xfrm>
          <a:off x="952500" y="2000250"/>
          <a:ext cx="5476949" cy="1401990"/>
        </p:xfrm>
        <a:graphic>
          <a:graphicData uri="http://schemas.openxmlformats.org/drawingml/2006/table">
            <a:tbl>
              <a:tblPr>
                <a:noFill/>
                <a:tableStyleId>{90CD3B06-2F60-4D58-909C-29C517C4707F}</a:tableStyleId>
              </a:tblPr>
              <a:tblGrid>
                <a:gridCol w="1825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0118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5011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b="1" u="none" strike="noStrike" cap="none" dirty="0" err="1"/>
                        <a:t>data_nascimento</a:t>
                      </a:r>
                      <a:endParaRPr lang="pt-BR" sz="1400" b="1" u="none" strike="noStrike" cap="none"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b="1" u="none" strike="noStrike" cap="none" dirty="0"/>
                        <a:t>02-12-2000</a:t>
                      </a:r>
                      <a:endParaRPr sz="1400" b="1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b="1" u="none" strike="noStrike" cap="none" dirty="0" err="1"/>
                        <a:t>data_atual</a:t>
                      </a:r>
                      <a:endParaRPr lang="pt-BR" sz="1400" b="1" u="none" strike="noStrike" cap="none"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b="1" u="none" strike="noStrike" cap="none" dirty="0"/>
                        <a:t>30-01-2023</a:t>
                      </a:r>
                      <a:endParaRPr sz="1400" b="1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b="1" u="none" strike="noStrike" cap="none" dirty="0"/>
                        <a:t>operação</a:t>
                      </a:r>
                      <a:endParaRPr sz="1400" b="1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 dirty="0"/>
                        <a:t>2000</a:t>
                      </a:r>
                      <a:endParaRPr sz="14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 dirty="0"/>
                        <a:t>2023</a:t>
                      </a:r>
                      <a:endParaRPr sz="14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 dirty="0"/>
                        <a:t>2023-2000</a:t>
                      </a:r>
                      <a:endParaRPr sz="14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" name="CaixaDeTexto 4">
            <a:extLst>
              <a:ext uri="{FF2B5EF4-FFF2-40B4-BE49-F238E27FC236}">
                <a16:creationId xmlns:a16="http://schemas.microsoft.com/office/drawing/2014/main" id="{72DF6C42-AE95-CC7C-9E07-38D7B0CF861A}"/>
              </a:ext>
            </a:extLst>
          </p:cNvPr>
          <p:cNvSpPr txBox="1"/>
          <p:nvPr/>
        </p:nvSpPr>
        <p:spPr>
          <a:xfrm>
            <a:off x="952500" y="736293"/>
            <a:ext cx="23604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idade</a:t>
            </a:r>
          </a:p>
        </p:txBody>
      </p:sp>
      <p:graphicFrame>
        <p:nvGraphicFramePr>
          <p:cNvPr id="6" name="Tabela 5">
            <a:extLst>
              <a:ext uri="{FF2B5EF4-FFF2-40B4-BE49-F238E27FC236}">
                <a16:creationId xmlns:a16="http://schemas.microsoft.com/office/drawing/2014/main" id="{6D268D6E-7FEE-5528-6173-9E37349F28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2240464"/>
              </p:ext>
            </p:extLst>
          </p:nvPr>
        </p:nvGraphicFramePr>
        <p:xfrm>
          <a:off x="6429449" y="2000250"/>
          <a:ext cx="2577509" cy="1401990"/>
        </p:xfrm>
        <a:graphic>
          <a:graphicData uri="http://schemas.openxmlformats.org/drawingml/2006/table">
            <a:tbl>
              <a:tblPr>
                <a:noFill/>
                <a:tableStyleId>{90CD3B06-2F60-4D58-909C-29C517C4707F}</a:tableStyleId>
              </a:tblPr>
              <a:tblGrid>
                <a:gridCol w="2577509">
                  <a:extLst>
                    <a:ext uri="{9D8B030D-6E8A-4147-A177-3AD203B41FA5}">
                      <a16:colId xmlns:a16="http://schemas.microsoft.com/office/drawing/2014/main" val="939436890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b="1" u="none" strike="noStrike" cap="none" dirty="0"/>
                        <a:t>Idade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b="1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2617151868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 dirty="0"/>
                        <a:t>23</a:t>
                      </a:r>
                      <a:endParaRPr sz="14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11622055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3778455666"/>
                  </a:ext>
                </a:extLst>
              </a:tr>
            </a:tbl>
          </a:graphicData>
        </a:graphic>
      </p:graphicFrame>
      <p:sp>
        <p:nvSpPr>
          <p:cNvPr id="7" name="CaixaDeTexto 6">
            <a:extLst>
              <a:ext uri="{FF2B5EF4-FFF2-40B4-BE49-F238E27FC236}">
                <a16:creationId xmlns:a16="http://schemas.microsoft.com/office/drawing/2014/main" id="{0D0F145B-9B2F-42DE-EFB9-6E0175BEF09B}"/>
              </a:ext>
            </a:extLst>
          </p:cNvPr>
          <p:cNvSpPr txBox="1"/>
          <p:nvPr/>
        </p:nvSpPr>
        <p:spPr>
          <a:xfrm>
            <a:off x="952500" y="1669658"/>
            <a:ext cx="1875760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pt-BR" dirty="0"/>
              <a:t>entrada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256EA34D-652D-557B-7829-57E19C1B4FE0}"/>
              </a:ext>
            </a:extLst>
          </p:cNvPr>
          <p:cNvSpPr txBox="1"/>
          <p:nvPr/>
        </p:nvSpPr>
        <p:spPr>
          <a:xfrm>
            <a:off x="6429448" y="1692473"/>
            <a:ext cx="2577509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pt-BR" dirty="0"/>
              <a:t>saída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E2511E24-0E35-4752-F458-B10F53DA7BFE}"/>
              </a:ext>
            </a:extLst>
          </p:cNvPr>
          <p:cNvSpPr txBox="1"/>
          <p:nvPr/>
        </p:nvSpPr>
        <p:spPr>
          <a:xfrm>
            <a:off x="2828260" y="1677063"/>
            <a:ext cx="3601187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pt-BR" dirty="0"/>
              <a:t>	processamento</a:t>
            </a:r>
          </a:p>
        </p:txBody>
      </p:sp>
    </p:spTree>
    <p:extLst>
      <p:ext uri="{BB962C8B-B14F-4D97-AF65-F5344CB8AC3E}">
        <p14:creationId xmlns:p14="http://schemas.microsoft.com/office/powerpoint/2010/main" val="411661602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Google Shape;224;p30">
            <a:extLst>
              <a:ext uri="{FF2B5EF4-FFF2-40B4-BE49-F238E27FC236}">
                <a16:creationId xmlns:a16="http://schemas.microsoft.com/office/drawing/2014/main" id="{99050888-6B5B-CBE5-A9C1-D24B243D0A7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37033295"/>
              </p:ext>
            </p:extLst>
          </p:nvPr>
        </p:nvGraphicFramePr>
        <p:xfrm>
          <a:off x="952500" y="2000250"/>
          <a:ext cx="5582094" cy="1188630"/>
        </p:xfrm>
        <a:graphic>
          <a:graphicData uri="http://schemas.openxmlformats.org/drawingml/2006/table">
            <a:tbl>
              <a:tblPr>
                <a:noFill/>
                <a:tableStyleId>{90CD3B06-2F60-4D58-909C-29C517C4707F}</a:tableStyleId>
              </a:tblPr>
              <a:tblGrid>
                <a:gridCol w="18606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06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069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b="1" u="none" strike="noStrike" cap="none" dirty="0"/>
                        <a:t>peso</a:t>
                      </a:r>
                      <a:endParaRPr sz="1400" b="1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b="1" u="none" strike="noStrike" cap="none" dirty="0"/>
                        <a:t>altura</a:t>
                      </a:r>
                      <a:endParaRPr sz="1400" b="1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b="1" u="none" strike="noStrike" cap="none" dirty="0"/>
                        <a:t>processamento</a:t>
                      </a:r>
                      <a:endParaRPr sz="1400" b="1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 dirty="0"/>
                        <a:t>70</a:t>
                      </a:r>
                      <a:endParaRPr sz="14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 dirty="0"/>
                        <a:t>1.70</a:t>
                      </a:r>
                      <a:endParaRPr sz="14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 dirty="0"/>
                        <a:t>70/1.70**2</a:t>
                      </a:r>
                      <a:endParaRPr sz="14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" name="CaixaDeTexto 2">
            <a:extLst>
              <a:ext uri="{FF2B5EF4-FFF2-40B4-BE49-F238E27FC236}">
                <a16:creationId xmlns:a16="http://schemas.microsoft.com/office/drawing/2014/main" id="{A691915F-3CA2-9742-8993-922497F34663}"/>
              </a:ext>
            </a:extLst>
          </p:cNvPr>
          <p:cNvSpPr txBox="1"/>
          <p:nvPr/>
        </p:nvSpPr>
        <p:spPr>
          <a:xfrm>
            <a:off x="1360967" y="3753293"/>
            <a:ext cx="18394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/>
              <a:t>imc</a:t>
            </a:r>
            <a:r>
              <a:rPr lang="pt-BR" dirty="0"/>
              <a:t>=peso/altura**2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EF2FB1D1-18FA-8A0A-4D66-484DB1512E7E}"/>
              </a:ext>
            </a:extLst>
          </p:cNvPr>
          <p:cNvSpPr txBox="1"/>
          <p:nvPr/>
        </p:nvSpPr>
        <p:spPr>
          <a:xfrm>
            <a:off x="1477926" y="1286540"/>
            <a:ext cx="23604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/>
              <a:t>imc</a:t>
            </a:r>
            <a:endParaRPr lang="pt-BR" dirty="0"/>
          </a:p>
        </p:txBody>
      </p:sp>
      <p:graphicFrame>
        <p:nvGraphicFramePr>
          <p:cNvPr id="5" name="Tabela 4">
            <a:extLst>
              <a:ext uri="{FF2B5EF4-FFF2-40B4-BE49-F238E27FC236}">
                <a16:creationId xmlns:a16="http://schemas.microsoft.com/office/drawing/2014/main" id="{CEC8B7FA-50D1-140F-04BF-D7BECF07E0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6080117"/>
              </p:ext>
            </p:extLst>
          </p:nvPr>
        </p:nvGraphicFramePr>
        <p:xfrm>
          <a:off x="6534593" y="1977435"/>
          <a:ext cx="2577509" cy="1188630"/>
        </p:xfrm>
        <a:graphic>
          <a:graphicData uri="http://schemas.openxmlformats.org/drawingml/2006/table">
            <a:tbl>
              <a:tblPr>
                <a:noFill/>
                <a:tableStyleId>{90CD3B06-2F60-4D58-909C-29C517C4707F}</a:tableStyleId>
              </a:tblPr>
              <a:tblGrid>
                <a:gridCol w="2577509">
                  <a:extLst>
                    <a:ext uri="{9D8B030D-6E8A-4147-A177-3AD203B41FA5}">
                      <a16:colId xmlns:a16="http://schemas.microsoft.com/office/drawing/2014/main" val="939436890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b="1" u="none" strike="noStrike" cap="none" dirty="0" err="1"/>
                        <a:t>imc</a:t>
                      </a:r>
                      <a:endParaRPr sz="1400" b="1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2617151868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 dirty="0"/>
                        <a:t>24.2</a:t>
                      </a:r>
                      <a:endParaRPr sz="14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11622055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3778455666"/>
                  </a:ext>
                </a:extLst>
              </a:tr>
            </a:tbl>
          </a:graphicData>
        </a:graphic>
      </p:graphicFrame>
      <p:sp>
        <p:nvSpPr>
          <p:cNvPr id="6" name="CaixaDeTexto 5">
            <a:extLst>
              <a:ext uri="{FF2B5EF4-FFF2-40B4-BE49-F238E27FC236}">
                <a16:creationId xmlns:a16="http://schemas.microsoft.com/office/drawing/2014/main" id="{758176E1-2CDA-5EF2-26D6-18DE9833220B}"/>
              </a:ext>
            </a:extLst>
          </p:cNvPr>
          <p:cNvSpPr txBox="1"/>
          <p:nvPr/>
        </p:nvSpPr>
        <p:spPr>
          <a:xfrm>
            <a:off x="952499" y="1669658"/>
            <a:ext cx="3736458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pt-BR" dirty="0"/>
              <a:t>entrada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D51F6317-A5BD-B7CA-684C-82B405BFA85D}"/>
              </a:ext>
            </a:extLst>
          </p:cNvPr>
          <p:cNvSpPr txBox="1"/>
          <p:nvPr/>
        </p:nvSpPr>
        <p:spPr>
          <a:xfrm>
            <a:off x="6534592" y="1681065"/>
            <a:ext cx="2577510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pt-BR" dirty="0"/>
              <a:t>saída</a:t>
            </a:r>
          </a:p>
        </p:txBody>
      </p:sp>
    </p:spTree>
    <p:extLst>
      <p:ext uri="{BB962C8B-B14F-4D97-AF65-F5344CB8AC3E}">
        <p14:creationId xmlns:p14="http://schemas.microsoft.com/office/powerpoint/2010/main" val="26401693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i="0" u="none" strike="noStrike" cap="none" dirty="0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O que é ser programador?</a:t>
            </a:r>
            <a:endParaRPr sz="3000" b="0" i="0" u="none" strike="noStrike" cap="none" dirty="0">
              <a:solidFill>
                <a:srgbClr val="FF5722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47" name="Google Shape;47;p9"/>
          <p:cNvSpPr txBox="1"/>
          <p:nvPr/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lang="pt-BR" sz="1800" b="0" i="0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Entender e mapear os problemas dos usuários para resolver através de um sistema computacional</a:t>
            </a:r>
            <a:endParaRPr sz="1800" b="0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lang="pt-BR" sz="1800" b="0" i="0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Criar sistemas que se comunique com o usuário final;</a:t>
            </a:r>
            <a:endParaRPr sz="1800" b="0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lang="pt-BR" sz="1800" b="0" i="0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Passar </a:t>
            </a:r>
            <a:r>
              <a:rPr lang="pt-BR" sz="1800" b="1" i="0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instruções </a:t>
            </a:r>
            <a:r>
              <a:rPr lang="pt-BR" sz="1800" b="0" i="0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para o computador de como se comportar a cada interação do usuário;</a:t>
            </a:r>
            <a:endParaRPr sz="1800" b="0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48" name="Google Shape;48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416175" y="2972775"/>
            <a:ext cx="2811999" cy="1802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Google Shape;49;p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11700" y="2972775"/>
            <a:ext cx="3003924" cy="1501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2;p27">
            <a:extLst>
              <a:ext uri="{FF2B5EF4-FFF2-40B4-BE49-F238E27FC236}">
                <a16:creationId xmlns:a16="http://schemas.microsoft.com/office/drawing/2014/main" id="{26DCAC7B-D2A5-ED5A-B533-996ED5A189BB}"/>
              </a:ext>
            </a:extLst>
          </p:cNvPr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i="0" u="none" strike="noStrike" cap="none" dirty="0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Algoritmo</a:t>
            </a:r>
            <a:endParaRPr sz="3000" b="0" i="0" u="none" strike="noStrike" cap="none" dirty="0">
              <a:solidFill>
                <a:srgbClr val="FF5722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6ED2F9CD-CBE6-6AFB-30E2-AB5320E419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140" t="36583" r="23721" b="30326"/>
          <a:stretch/>
        </p:blipFill>
        <p:spPr>
          <a:xfrm>
            <a:off x="627320" y="1127051"/>
            <a:ext cx="8074101" cy="2583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49935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FE70FB18-CC19-74A1-D0EA-C091AF150F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791" t="36789" r="23837" b="28672"/>
          <a:stretch/>
        </p:blipFill>
        <p:spPr>
          <a:xfrm>
            <a:off x="956928" y="1297172"/>
            <a:ext cx="7357732" cy="2447692"/>
          </a:xfrm>
          <a:prstGeom prst="rect">
            <a:avLst/>
          </a:prstGeom>
        </p:spPr>
      </p:pic>
      <p:sp>
        <p:nvSpPr>
          <p:cNvPr id="4" name="Google Shape;182;p27">
            <a:extLst>
              <a:ext uri="{FF2B5EF4-FFF2-40B4-BE49-F238E27FC236}">
                <a16:creationId xmlns:a16="http://schemas.microsoft.com/office/drawing/2014/main" id="{461F230F-6627-8E02-8ABC-9F00E521E82D}"/>
              </a:ext>
            </a:extLst>
          </p:cNvPr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i="0" u="none" strike="noStrike" cap="none" dirty="0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Algoritmo</a:t>
            </a:r>
            <a:endParaRPr sz="3000" b="0" i="0" u="none" strike="noStrike" cap="none" dirty="0">
              <a:solidFill>
                <a:srgbClr val="FF5722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</p:spTree>
    <p:extLst>
      <p:ext uri="{BB962C8B-B14F-4D97-AF65-F5344CB8AC3E}">
        <p14:creationId xmlns:p14="http://schemas.microsoft.com/office/powerpoint/2010/main" val="228827446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C434F493-CDDB-8090-F02C-DEB579C1DE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139" t="38237" r="24070" b="23708"/>
          <a:stretch/>
        </p:blipFill>
        <p:spPr>
          <a:xfrm>
            <a:off x="988827" y="1201479"/>
            <a:ext cx="7639377" cy="2828261"/>
          </a:xfrm>
          <a:prstGeom prst="rect">
            <a:avLst/>
          </a:prstGeom>
        </p:spPr>
      </p:pic>
      <p:sp>
        <p:nvSpPr>
          <p:cNvPr id="4" name="Google Shape;182;p27">
            <a:extLst>
              <a:ext uri="{FF2B5EF4-FFF2-40B4-BE49-F238E27FC236}">
                <a16:creationId xmlns:a16="http://schemas.microsoft.com/office/drawing/2014/main" id="{D8F01F42-FCA5-1CF0-DBC5-B404C0C20735}"/>
              </a:ext>
            </a:extLst>
          </p:cNvPr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i="0" u="none" strike="noStrike" cap="none" dirty="0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Algoritmo</a:t>
            </a:r>
            <a:endParaRPr sz="3000" b="0" i="0" u="none" strike="noStrike" cap="none" dirty="0">
              <a:solidFill>
                <a:srgbClr val="FF5722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</p:spTree>
    <p:extLst>
      <p:ext uri="{BB962C8B-B14F-4D97-AF65-F5344CB8AC3E}">
        <p14:creationId xmlns:p14="http://schemas.microsoft.com/office/powerpoint/2010/main" val="323222372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A3ADF9A7-8EA4-AA16-56B2-CD0D8012E1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023" t="25621" r="24070" b="33222"/>
          <a:stretch/>
        </p:blipFill>
        <p:spPr>
          <a:xfrm>
            <a:off x="967562" y="1254641"/>
            <a:ext cx="7476881" cy="2987750"/>
          </a:xfrm>
          <a:prstGeom prst="rect">
            <a:avLst/>
          </a:prstGeom>
        </p:spPr>
      </p:pic>
      <p:sp>
        <p:nvSpPr>
          <p:cNvPr id="4" name="Google Shape;182;p27">
            <a:extLst>
              <a:ext uri="{FF2B5EF4-FFF2-40B4-BE49-F238E27FC236}">
                <a16:creationId xmlns:a16="http://schemas.microsoft.com/office/drawing/2014/main" id="{5DA9522E-A7EC-1FE8-8589-96F48D43FF03}"/>
              </a:ext>
            </a:extLst>
          </p:cNvPr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i="0" u="none" strike="noStrike" cap="none" dirty="0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Algoritmo</a:t>
            </a:r>
            <a:endParaRPr sz="3000" b="0" i="0" u="none" strike="noStrike" cap="none" dirty="0">
              <a:solidFill>
                <a:srgbClr val="FF5722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</p:spTree>
    <p:extLst>
      <p:ext uri="{BB962C8B-B14F-4D97-AF65-F5344CB8AC3E}">
        <p14:creationId xmlns:p14="http://schemas.microsoft.com/office/powerpoint/2010/main" val="338671499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E10449A5-A389-574E-38C3-EC323889E4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023" t="25001" r="23837" b="24328"/>
          <a:stretch/>
        </p:blipFill>
        <p:spPr>
          <a:xfrm>
            <a:off x="754911" y="1269261"/>
            <a:ext cx="6783573" cy="3323951"/>
          </a:xfrm>
          <a:prstGeom prst="rect">
            <a:avLst/>
          </a:prstGeom>
        </p:spPr>
      </p:pic>
      <p:sp>
        <p:nvSpPr>
          <p:cNvPr id="4" name="Google Shape;182;p27">
            <a:extLst>
              <a:ext uri="{FF2B5EF4-FFF2-40B4-BE49-F238E27FC236}">
                <a16:creationId xmlns:a16="http://schemas.microsoft.com/office/drawing/2014/main" id="{65ABA7B6-2EE7-AEB2-874E-14651B98CE65}"/>
              </a:ext>
            </a:extLst>
          </p:cNvPr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i="0" u="none" strike="noStrike" cap="none" dirty="0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Algoritmo</a:t>
            </a:r>
            <a:endParaRPr sz="3000" b="0" i="0" u="none" strike="noStrike" cap="none" dirty="0">
              <a:solidFill>
                <a:srgbClr val="FF5722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</p:spTree>
    <p:extLst>
      <p:ext uri="{BB962C8B-B14F-4D97-AF65-F5344CB8AC3E}">
        <p14:creationId xmlns:p14="http://schemas.microsoft.com/office/powerpoint/2010/main" val="211271063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82;p27">
            <a:extLst>
              <a:ext uri="{FF2B5EF4-FFF2-40B4-BE49-F238E27FC236}">
                <a16:creationId xmlns:a16="http://schemas.microsoft.com/office/drawing/2014/main" id="{9289E11E-6E17-AE16-2E7C-11AE4AC43C19}"/>
              </a:ext>
            </a:extLst>
          </p:cNvPr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i="0" u="none" strike="noStrike" cap="none" dirty="0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Algoritmo</a:t>
            </a:r>
            <a:endParaRPr sz="3000" b="0" i="0" u="none" strike="noStrike" cap="none" dirty="0">
              <a:solidFill>
                <a:srgbClr val="FF5722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D30963F-1A8F-AFBD-372F-355FA6C6D10F}"/>
              </a:ext>
            </a:extLst>
          </p:cNvPr>
          <p:cNvSpPr txBox="1"/>
          <p:nvPr/>
        </p:nvSpPr>
        <p:spPr>
          <a:xfrm>
            <a:off x="393405" y="1690577"/>
            <a:ext cx="6953693" cy="3108543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Montar um algoritmo que calcule quanto ganha um programador por mês.</a:t>
            </a:r>
          </a:p>
          <a:p>
            <a:endParaRPr lang="pt-BR" dirty="0">
              <a:solidFill>
                <a:schemeClr val="bg1"/>
              </a:solidFill>
            </a:endParaRPr>
          </a:p>
          <a:p>
            <a:r>
              <a:rPr lang="pt-BR" dirty="0">
                <a:solidFill>
                  <a:schemeClr val="bg1"/>
                </a:solidFill>
              </a:rPr>
              <a:t>Algoritmo: Uso da instrução de saída imprima</a:t>
            </a:r>
          </a:p>
          <a:p>
            <a:endParaRPr lang="pt-BR" dirty="0">
              <a:solidFill>
                <a:schemeClr val="bg1"/>
              </a:solidFill>
            </a:endParaRPr>
          </a:p>
          <a:p>
            <a:r>
              <a:rPr lang="pt-BR" dirty="0">
                <a:solidFill>
                  <a:schemeClr val="bg1"/>
                </a:solidFill>
              </a:rPr>
              <a:t>Var: </a:t>
            </a:r>
          </a:p>
          <a:p>
            <a:r>
              <a:rPr lang="pt-BR" dirty="0">
                <a:solidFill>
                  <a:schemeClr val="bg1"/>
                </a:solidFill>
              </a:rPr>
              <a:t>Salário base : 2500   </a:t>
            </a:r>
          </a:p>
          <a:p>
            <a:r>
              <a:rPr lang="pt-BR" dirty="0">
                <a:solidFill>
                  <a:schemeClr val="bg1"/>
                </a:solidFill>
              </a:rPr>
              <a:t>Hora de programação: 80   </a:t>
            </a:r>
          </a:p>
          <a:p>
            <a:r>
              <a:rPr lang="pt-BR" dirty="0">
                <a:solidFill>
                  <a:schemeClr val="bg1"/>
                </a:solidFill>
              </a:rPr>
              <a:t>Hora-extra: 120</a:t>
            </a:r>
          </a:p>
          <a:p>
            <a:r>
              <a:rPr lang="pt-BR" dirty="0">
                <a:solidFill>
                  <a:schemeClr val="bg1"/>
                </a:solidFill>
              </a:rPr>
              <a:t>quantidade de horas trabalhadas, quantidade de horas extra trabalhadas</a:t>
            </a:r>
          </a:p>
          <a:p>
            <a:r>
              <a:rPr lang="pt-BR" dirty="0">
                <a:solidFill>
                  <a:schemeClr val="bg1"/>
                </a:solidFill>
              </a:rPr>
              <a:t>Início</a:t>
            </a:r>
          </a:p>
          <a:p>
            <a:r>
              <a:rPr lang="pt-BR" dirty="0">
                <a:solidFill>
                  <a:schemeClr val="bg1"/>
                </a:solidFill>
              </a:rPr>
              <a:t>Salário total&lt;- salário base+ hora de programação x quantidade de horas trabalhadas + hora extra x quantidade de horas extra trabalhadas.</a:t>
            </a:r>
          </a:p>
          <a:p>
            <a:r>
              <a:rPr lang="pt-BR" dirty="0">
                <a:solidFill>
                  <a:schemeClr val="bg1"/>
                </a:solidFill>
              </a:rPr>
              <a:t>Imprima Salário total</a:t>
            </a:r>
          </a:p>
          <a:p>
            <a:r>
              <a:rPr lang="pt-BR" dirty="0">
                <a:solidFill>
                  <a:schemeClr val="bg1"/>
                </a:solidFill>
              </a:rPr>
              <a:t>Fim do Algoritmo</a:t>
            </a:r>
          </a:p>
        </p:txBody>
      </p:sp>
    </p:spTree>
    <p:extLst>
      <p:ext uri="{BB962C8B-B14F-4D97-AF65-F5344CB8AC3E}">
        <p14:creationId xmlns:p14="http://schemas.microsoft.com/office/powerpoint/2010/main" val="115388952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1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i="0" u="none" strike="noStrike" cap="none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Variável</a:t>
            </a:r>
            <a:endParaRPr sz="3000" b="0" i="0" u="none" strike="noStrike" cap="none">
              <a:solidFill>
                <a:srgbClr val="FF5722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231" name="Google Shape;231;p31"/>
          <p:cNvSpPr txBox="1"/>
          <p:nvPr/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lang="pt-BR" sz="1800" b="0" i="0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Espaços de memória reservados para guardar dados de vários tipos (numéricos, alfanuméricos, lógico, </a:t>
            </a:r>
            <a:r>
              <a:rPr lang="pt-BR" sz="1800" b="0" i="0" u="none" strike="noStrike" cap="none" dirty="0" err="1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etc</a:t>
            </a:r>
            <a:r>
              <a:rPr lang="pt-BR" sz="1800" b="0" i="0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)</a:t>
            </a:r>
            <a:endParaRPr sz="1800" b="0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lang="pt-BR" sz="1800" b="0" i="0" u="none" strike="noStrike" cap="none" dirty="0" err="1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Ex</a:t>
            </a:r>
            <a:r>
              <a:rPr lang="pt-BR" sz="1800" b="0" i="0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: Resultado (slide anterior)</a:t>
            </a:r>
            <a:endParaRPr sz="1800" b="0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32" name="Google Shape;232;p31"/>
          <p:cNvSpPr txBox="1"/>
          <p:nvPr/>
        </p:nvSpPr>
        <p:spPr>
          <a:xfrm>
            <a:off x="694075" y="2491200"/>
            <a:ext cx="7349700" cy="23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nota                 10</a:t>
            </a:r>
            <a:endParaRPr sz="1400" b="0" i="0" u="none" strike="noStrike" cap="non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aluno           “Juliana”</a:t>
            </a:r>
            <a:endParaRPr sz="1400" b="0" i="0" u="none" strike="noStrike" cap="non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prof            “Fran”</a:t>
            </a:r>
            <a:endParaRPr sz="1400" b="0" i="0" u="none" strike="noStrike" cap="non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nota2                7.8</a:t>
            </a:r>
            <a:endParaRPr sz="1400" b="0" i="0" u="none" strike="noStrike" cap="non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33" name="Google Shape;233;p31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pt-BR" sz="1000" b="0" i="0" u="none" strike="noStrike" cap="non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36</a:t>
            </a:fld>
            <a:endParaRPr sz="1000" b="0" i="0" u="none" strike="noStrike" cap="non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234" name="Google Shape;234;p31"/>
          <p:cNvCxnSpPr/>
          <p:nvPr/>
        </p:nvCxnSpPr>
        <p:spPr>
          <a:xfrm rot="10800000">
            <a:off x="1250650" y="2708575"/>
            <a:ext cx="407100" cy="7500"/>
          </a:xfrm>
          <a:prstGeom prst="straightConnector1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35" name="Google Shape;235;p31"/>
          <p:cNvCxnSpPr/>
          <p:nvPr/>
        </p:nvCxnSpPr>
        <p:spPr>
          <a:xfrm rot="10800000">
            <a:off x="1250650" y="3127400"/>
            <a:ext cx="407100" cy="7500"/>
          </a:xfrm>
          <a:prstGeom prst="straightConnector1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36" name="Google Shape;236;p31"/>
          <p:cNvCxnSpPr/>
          <p:nvPr/>
        </p:nvCxnSpPr>
        <p:spPr>
          <a:xfrm rot="10800000">
            <a:off x="1236400" y="3546225"/>
            <a:ext cx="407100" cy="7500"/>
          </a:xfrm>
          <a:prstGeom prst="straightConnector1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37" name="Google Shape;237;p31"/>
          <p:cNvCxnSpPr/>
          <p:nvPr/>
        </p:nvCxnSpPr>
        <p:spPr>
          <a:xfrm rot="10800000">
            <a:off x="1379200" y="3965050"/>
            <a:ext cx="407100" cy="7500"/>
          </a:xfrm>
          <a:prstGeom prst="straightConnector1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38" name="Google Shape;238;p31"/>
          <p:cNvSpPr txBox="1"/>
          <p:nvPr/>
        </p:nvSpPr>
        <p:spPr>
          <a:xfrm>
            <a:off x="3429325" y="2491200"/>
            <a:ext cx="7349700" cy="23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nota = 10</a:t>
            </a:r>
            <a:endParaRPr sz="1400" b="0" i="0" u="none" strike="noStrike" cap="non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aluno = “Juliana”</a:t>
            </a:r>
            <a:endParaRPr sz="1400" b="0" i="0" u="none" strike="noStrike" cap="non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prof = “Fran”</a:t>
            </a:r>
            <a:endParaRPr sz="1400" b="0" i="0" u="none" strike="noStrike" cap="non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nota2 =  7.8</a:t>
            </a:r>
            <a:endParaRPr sz="1400" b="0" i="0" u="none" strike="noStrike" cap="non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B946358C-2008-536F-FEB6-9EE83C1F16F5}"/>
              </a:ext>
            </a:extLst>
          </p:cNvPr>
          <p:cNvSpPr txBox="1"/>
          <p:nvPr/>
        </p:nvSpPr>
        <p:spPr>
          <a:xfrm>
            <a:off x="694075" y="2275367"/>
            <a:ext cx="49837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	R		</a:t>
            </a:r>
            <a:r>
              <a:rPr lang="pt-BR" dirty="0" err="1"/>
              <a:t>python</a:t>
            </a:r>
            <a:endParaRPr lang="pt-BR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2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i="0" u="none" strike="noStrike" cap="none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Variável - Regras e Recomendações</a:t>
            </a:r>
            <a:endParaRPr sz="3000" b="0" i="0" u="none" strike="noStrike" cap="none">
              <a:solidFill>
                <a:srgbClr val="FF5722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244" name="Google Shape;244;p32"/>
          <p:cNvSpPr txBox="1"/>
          <p:nvPr/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lang="pt-BR" sz="1800" b="1" i="0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Para criar uma variável:</a:t>
            </a:r>
            <a:endParaRPr sz="1800" b="1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914400" marR="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AutoNum type="alphaLcPeriod"/>
            </a:pPr>
            <a:r>
              <a:rPr lang="pt-BR" sz="1800" b="0" i="0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Pense no </a:t>
            </a:r>
            <a:r>
              <a:rPr lang="pt-BR" sz="1800" b="0" i="0" u="sng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nome que represente o dado que ela vai armazenar</a:t>
            </a:r>
            <a:r>
              <a:rPr lang="pt-BR" sz="1800" b="0" i="0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. </a:t>
            </a:r>
            <a:r>
              <a:rPr lang="pt-BR" sz="1800" b="0" i="0" u="none" strike="noStrike" cap="none" dirty="0" err="1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Ex</a:t>
            </a:r>
            <a:r>
              <a:rPr lang="pt-BR" sz="1800" b="0" i="0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: nome, idade, nota, </a:t>
            </a:r>
            <a:r>
              <a:rPr lang="pt-BR" sz="1800" b="0" i="0" u="none" strike="noStrike" cap="none" dirty="0" err="1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quantidadePessoas</a:t>
            </a:r>
            <a:r>
              <a:rPr lang="pt-BR" sz="1800" b="0" i="0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, </a:t>
            </a:r>
            <a:r>
              <a:rPr lang="pt-BR" sz="1800" b="0" i="0" u="none" strike="noStrike" cap="none" dirty="0" err="1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ano_nascimento</a:t>
            </a:r>
            <a:r>
              <a:rPr lang="pt-BR" sz="1800" b="0" i="0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;</a:t>
            </a:r>
            <a:endParaRPr sz="1800" b="0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914400" marR="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AutoNum type="alphaLcPeriod"/>
            </a:pPr>
            <a:r>
              <a:rPr lang="pt-BR" sz="1800" b="0" i="0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Utilize um padrão durante todo o seu código</a:t>
            </a:r>
            <a:endParaRPr sz="1800" b="0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lang="pt-BR" sz="1800" b="1" i="0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Regras:</a:t>
            </a:r>
            <a:endParaRPr sz="1800" b="1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914400" marR="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AutoNum type="alphaLcPeriod"/>
            </a:pPr>
            <a:r>
              <a:rPr lang="pt-BR" sz="1800" b="0" i="0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Não comece sua variável com números;</a:t>
            </a:r>
            <a:endParaRPr sz="1800" b="0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914400" marR="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AutoNum type="alphaLcPeriod"/>
            </a:pPr>
            <a:r>
              <a:rPr lang="pt-BR" sz="1800" b="0" i="0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Não separe os nomes (</a:t>
            </a:r>
            <a:r>
              <a:rPr lang="pt-BR" sz="1800" b="0" i="0" u="none" strike="noStrike" cap="none" dirty="0" err="1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ex</a:t>
            </a:r>
            <a:r>
              <a:rPr lang="pt-BR" sz="1800" b="0" i="0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: quantidade de pessoas) </a:t>
            </a:r>
            <a:endParaRPr sz="1800" b="0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914400" marR="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AutoNum type="alphaLcPeriod"/>
            </a:pPr>
            <a:r>
              <a:rPr lang="pt-BR" sz="1800" b="0" i="0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O único caractere especial permitido é o  _ (</a:t>
            </a:r>
            <a:r>
              <a:rPr lang="pt-BR" sz="1800" b="0" i="0" u="none" strike="noStrike" cap="none" dirty="0" err="1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underline</a:t>
            </a:r>
            <a:r>
              <a:rPr lang="pt-BR" sz="1800" b="0" i="0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)</a:t>
            </a:r>
            <a:endParaRPr sz="1800" b="0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914400" marR="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AutoNum type="alphaLcPeriod"/>
            </a:pPr>
            <a:r>
              <a:rPr lang="pt-BR" sz="1800" b="0" i="0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Letras maiúsculas se diferenciam das minúsculas em linguagens </a:t>
            </a:r>
            <a:r>
              <a:rPr lang="pt-BR" sz="1800" b="0" i="0" u="none" strike="noStrike" cap="none" dirty="0" err="1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CaseSensitve</a:t>
            </a:r>
            <a:r>
              <a:rPr lang="pt-BR" sz="1800" b="0" i="0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. Por exemplo: </a:t>
            </a:r>
            <a:r>
              <a:rPr lang="pt-BR" sz="1800" b="0" i="0" u="none" strike="noStrike" cap="none" dirty="0" err="1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inplace</a:t>
            </a:r>
            <a:r>
              <a:rPr lang="pt-BR" sz="1800" b="0" i="0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=</a:t>
            </a:r>
            <a:r>
              <a:rPr lang="pt-BR" sz="1800" b="0" i="0" u="none" strike="noStrike" cap="none" dirty="0" err="1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True</a:t>
            </a:r>
            <a:r>
              <a:rPr lang="pt-BR" sz="1800" b="0" i="0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 no </a:t>
            </a:r>
            <a:r>
              <a:rPr lang="pt-BR" sz="1800" b="0" i="0" u="none" strike="noStrike" cap="none" dirty="0" err="1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python</a:t>
            </a:r>
            <a:r>
              <a:rPr lang="pt-BR" sz="1800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.</a:t>
            </a:r>
            <a:endParaRPr sz="1800" b="0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3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i="0" u="none" strike="noStrike" cap="none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Variável</a:t>
            </a:r>
            <a:endParaRPr sz="3000" b="0" i="0" u="none" strike="noStrike" cap="none">
              <a:solidFill>
                <a:srgbClr val="FF5722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250" name="Google Shape;250;p33"/>
          <p:cNvSpPr txBox="1"/>
          <p:nvPr/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lang="pt-BR" sz="1800" b="0" i="0" u="none" strike="noStrike" cap="non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Espaços de memória reservados para guardar dados de vários tipos (numéricos, alfanuméricos, lógico, etc)</a:t>
            </a:r>
            <a:endParaRPr sz="1800" b="0" i="0" u="none" strike="noStrike" cap="non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lang="pt-BR" sz="1800" b="0" i="0" u="none" strike="noStrike" cap="non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Ex: Resultado (slide anterior)</a:t>
            </a:r>
            <a:endParaRPr sz="1800" b="0" i="0" u="none" strike="noStrike" cap="non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51" name="Google Shape;251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55175" y="2434438"/>
            <a:ext cx="6362700" cy="20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33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pt-BR" sz="1000" b="0" i="0" u="none" strike="noStrike" cap="non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38</a:t>
            </a:fld>
            <a:endParaRPr sz="1000" b="0" i="0" u="none" strike="noStrike" cap="non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4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i="0" u="none" strike="noStrike" cap="none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Tipos de Variáveis</a:t>
            </a:r>
            <a:endParaRPr sz="3000" b="0" i="0" u="none" strike="noStrike" cap="none">
              <a:solidFill>
                <a:srgbClr val="FF5722"/>
              </a:solidFill>
              <a:latin typeface="Alfa Slab One"/>
              <a:ea typeface="Alfa Slab One"/>
              <a:cs typeface="Alfa Slab One"/>
              <a:sym typeface="Alfa Slab On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endParaRPr sz="3000" b="0" i="0" u="none" strike="noStrike" cap="none">
              <a:solidFill>
                <a:srgbClr val="FF5722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258" name="Google Shape;258;p34"/>
          <p:cNvSpPr txBox="1"/>
          <p:nvPr/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2400"/>
              <a:buFont typeface="Calibri"/>
              <a:buChar char="●"/>
            </a:pPr>
            <a:r>
              <a:rPr lang="pt-BR" sz="2400" b="0" i="0" u="none" strike="noStrike" cap="none" dirty="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Inteiro   3, 101</a:t>
            </a:r>
            <a:endParaRPr sz="2400" b="0" i="0" u="none" strike="noStrike" cap="none" dirty="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2400"/>
              <a:buFont typeface="Calibri"/>
              <a:buChar char="●"/>
            </a:pPr>
            <a:r>
              <a:rPr lang="pt-BR" sz="2400" b="0" i="0" u="none" strike="noStrike" cap="none" dirty="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Real    3.14, 21.00</a:t>
            </a:r>
            <a:endParaRPr sz="2400" b="0" i="0" u="none" strike="noStrike" cap="none" dirty="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2400"/>
              <a:buFont typeface="Calibri"/>
              <a:buChar char="●"/>
            </a:pPr>
            <a:r>
              <a:rPr lang="pt-BR" sz="2400" b="0" i="0" u="none" strike="noStrike" cap="none" dirty="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Lógico   </a:t>
            </a:r>
            <a:r>
              <a:rPr lang="pt-BR" sz="2400" b="0" i="0" u="none" strike="noStrike" cap="none" dirty="0" err="1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and</a:t>
            </a:r>
            <a:r>
              <a:rPr lang="pt-BR" sz="2400" b="0" i="0" u="none" strike="noStrike" cap="none" dirty="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pt-BR" sz="2400" b="0" i="0" u="none" strike="noStrike" cap="none" dirty="0" err="1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or</a:t>
            </a:r>
            <a:r>
              <a:rPr lang="pt-BR" sz="2400" b="0" i="0" u="none" strike="noStrike" cap="none" dirty="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pt-BR" sz="2400" b="0" i="0" u="none" strike="noStrike" cap="none" dirty="0" err="1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not</a:t>
            </a:r>
            <a:endParaRPr sz="2400" b="0" i="0" u="none" strike="noStrike" cap="none" dirty="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2400"/>
              <a:buFont typeface="Calibri"/>
              <a:buChar char="●"/>
            </a:pPr>
            <a:r>
              <a:rPr lang="pt-BR" sz="2400" b="0" i="0" u="none" strike="noStrike" cap="none" dirty="0" err="1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Caracter</a:t>
            </a:r>
            <a:r>
              <a:rPr lang="pt-BR" sz="2400" b="0" i="0" u="none" strike="noStrike" cap="none" dirty="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   ano, Maria</a:t>
            </a:r>
            <a:endParaRPr sz="1800" b="0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9" name="Google Shape;259;p34"/>
          <p:cNvSpPr/>
          <p:nvPr/>
        </p:nvSpPr>
        <p:spPr>
          <a:xfrm>
            <a:off x="4255425" y="1770012"/>
            <a:ext cx="1670400" cy="856500"/>
          </a:xfrm>
          <a:prstGeom prst="roundRect">
            <a:avLst>
              <a:gd name="adj" fmla="val 16667"/>
            </a:avLst>
          </a:prstGeom>
          <a:solidFill>
            <a:srgbClr val="0C343D"/>
          </a:solidFill>
          <a:ln w="9525" cap="flat" cmpd="sng">
            <a:solidFill>
              <a:srgbClr val="233A44"/>
            </a:solidFill>
            <a:prstDash val="solid"/>
            <a:round/>
            <a:headEnd type="none" w="sm" len="sm"/>
            <a:tailEnd type="none" w="sm" len="sm"/>
          </a:ln>
          <a:effectLst>
            <a:reflection endPos="30000" dist="38100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Entrada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0" name="Google Shape;260;p34"/>
          <p:cNvSpPr/>
          <p:nvPr/>
        </p:nvSpPr>
        <p:spPr>
          <a:xfrm>
            <a:off x="6398148" y="1739550"/>
            <a:ext cx="1670400" cy="917400"/>
          </a:xfrm>
          <a:prstGeom prst="roundRect">
            <a:avLst>
              <a:gd name="adj" fmla="val 16667"/>
            </a:avLst>
          </a:prstGeom>
          <a:solidFill>
            <a:srgbClr val="233A44"/>
          </a:solidFill>
          <a:ln w="9525" cap="flat" cmpd="sng">
            <a:solidFill>
              <a:srgbClr val="233A44"/>
            </a:solidFill>
            <a:prstDash val="solid"/>
            <a:round/>
            <a:headEnd type="none" w="sm" len="sm"/>
            <a:tailEnd type="none" w="sm" len="sm"/>
          </a:ln>
          <a:effectLst>
            <a:reflection endPos="30000" dist="38100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Saída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Google Shape;261;p34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pt-BR" sz="1000" b="0" i="0" u="none" strike="noStrike" cap="non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39</a:t>
            </a:fld>
            <a:endParaRPr sz="1000" b="0" i="0" u="none" strike="noStrike" cap="non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i="0" u="none" strike="noStrike" cap="none" dirty="0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O que iremos aprender na disciplina?</a:t>
            </a:r>
            <a:endParaRPr sz="3000" b="0" i="0" u="none" strike="noStrike" cap="none" dirty="0">
              <a:solidFill>
                <a:srgbClr val="FF5722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55" name="Google Shape;55;p10"/>
          <p:cNvSpPr txBox="1"/>
          <p:nvPr/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lang="pt-BR" sz="1800" b="0" i="0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Desenvolver algoritmos para resolver problemas de pessoas/empresas</a:t>
            </a:r>
            <a:endParaRPr sz="1800" b="0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lang="pt-BR" sz="1800" b="0" i="0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Interpretar problemas cotidianos e resolvê-los por algoritmos;</a:t>
            </a:r>
            <a:endParaRPr sz="1800" b="0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lang="pt-BR" sz="1800" b="0" i="0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Utilizar-se de conceitos da programação como estruturas condicionais/repetições para construir algoritmos;</a:t>
            </a:r>
            <a:endParaRPr sz="1800" b="0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lang="pt-BR" sz="1800" b="0" i="0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Aprender uma linguagem de programação para testar os algoritmos e estruturas aprendidas</a:t>
            </a:r>
            <a:endParaRPr sz="1800" b="0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56" name="Google Shape;56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210650" y="3003748"/>
            <a:ext cx="3038249" cy="168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5"/>
          <p:cNvSpPr txBox="1"/>
          <p:nvPr/>
        </p:nvSpPr>
        <p:spPr>
          <a:xfrm>
            <a:off x="819150" y="845600"/>
            <a:ext cx="7505700" cy="9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i="0" u="none" strike="noStrike" cap="none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Operadores Aritméticos</a:t>
            </a:r>
            <a:endParaRPr sz="3000" b="0" i="0" u="none" strike="noStrike" cap="none">
              <a:solidFill>
                <a:srgbClr val="FF5722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267" name="Google Shape;267;p35"/>
          <p:cNvSpPr txBox="1"/>
          <p:nvPr/>
        </p:nvSpPr>
        <p:spPr>
          <a:xfrm>
            <a:off x="819150" y="1990725"/>
            <a:ext cx="7505700" cy="24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lang="pt-BR" sz="1800" b="0" i="0" u="none" strike="noStrike" cap="non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Soma (+)</a:t>
            </a:r>
            <a:endParaRPr sz="1800" b="0" i="0" u="none" strike="noStrike" cap="non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lang="pt-BR" sz="1800" b="0" i="0" u="none" strike="noStrike" cap="non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Subtração (-)</a:t>
            </a:r>
            <a:endParaRPr sz="1800" b="0" i="0" u="none" strike="noStrike" cap="non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lang="pt-BR" sz="1800" b="0" i="0" u="none" strike="noStrike" cap="non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Multiplicação (*)</a:t>
            </a:r>
            <a:endParaRPr sz="1800" b="0" i="0" u="none" strike="noStrike" cap="non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lang="pt-BR" sz="1800" b="0" i="0" u="none" strike="noStrike" cap="non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Divisão (/)</a:t>
            </a:r>
            <a:endParaRPr sz="1800" b="0" i="0" u="none" strike="noStrike" cap="non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68" name="Google Shape;268;p35"/>
          <p:cNvSpPr/>
          <p:nvPr/>
        </p:nvSpPr>
        <p:spPr>
          <a:xfrm>
            <a:off x="5976775" y="2106975"/>
            <a:ext cx="1660800" cy="1450200"/>
          </a:xfrm>
          <a:prstGeom prst="ellipse">
            <a:avLst/>
          </a:prstGeom>
          <a:solidFill>
            <a:srgbClr val="D9D9D9"/>
          </a:solidFill>
          <a:ln w="9525" cap="flat" cmpd="sng">
            <a:solidFill>
              <a:srgbClr val="233A44"/>
            </a:solidFill>
            <a:prstDash val="solid"/>
            <a:round/>
            <a:headEnd type="none" w="sm" len="sm"/>
            <a:tailEnd type="none" w="sm" len="sm"/>
          </a:ln>
          <a:effectLst>
            <a:reflection endPos="30000" dist="38100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Processamento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6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i="0" u="none" strike="noStrike" cap="none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Entrada e Saída de dados</a:t>
            </a:r>
            <a:endParaRPr sz="3000" b="0" i="0" u="none" strike="noStrike" cap="none">
              <a:solidFill>
                <a:srgbClr val="FF5722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274" name="Google Shape;274;p36"/>
          <p:cNvSpPr txBox="1"/>
          <p:nvPr/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75" name="Google Shape;275;p36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pt-BR" sz="1000" b="0" i="0" u="none" strike="noStrike" cap="non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41</a:t>
            </a:fld>
            <a:endParaRPr sz="1000" b="0" i="0" u="none" strike="noStrike" cap="non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76" name="Google Shape;276;p3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94225" y="1247675"/>
            <a:ext cx="3898325" cy="347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7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i="0" u="none" strike="noStrike" cap="none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Entrada e Saída de dados</a:t>
            </a:r>
            <a:endParaRPr sz="3000" b="0" i="0" u="none" strike="noStrike" cap="none">
              <a:solidFill>
                <a:srgbClr val="FF5722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282" name="Google Shape;282;p37"/>
          <p:cNvSpPr txBox="1"/>
          <p:nvPr/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lang="pt-BR" sz="1800" b="0" i="0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Interações com o usuário para receber valores </a:t>
            </a:r>
            <a:endParaRPr sz="1800" b="0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83" name="Google Shape;283;p37"/>
          <p:cNvPicPr preferRelativeResize="0"/>
          <p:nvPr/>
        </p:nvPicPr>
        <p:blipFill rotWithShape="1">
          <a:blip r:embed="rId3">
            <a:alphaModFix/>
          </a:blip>
          <a:srcRect b="9608"/>
          <a:stretch/>
        </p:blipFill>
        <p:spPr>
          <a:xfrm>
            <a:off x="6853875" y="1911525"/>
            <a:ext cx="1916475" cy="173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3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66125" y="1640325"/>
            <a:ext cx="6260550" cy="1634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3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270950" y="3526028"/>
            <a:ext cx="7561349" cy="971505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37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pt-BR" sz="1000" b="0" i="0" u="none" strike="noStrike" cap="non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42</a:t>
            </a:fld>
            <a:endParaRPr sz="1000" b="0" i="0" u="none" strike="noStrike" cap="non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8BCF7E4F-073B-C9F1-B279-DA7629E289B6}"/>
              </a:ext>
            </a:extLst>
          </p:cNvPr>
          <p:cNvSpPr txBox="1"/>
          <p:nvPr/>
        </p:nvSpPr>
        <p:spPr>
          <a:xfrm>
            <a:off x="489097" y="1307805"/>
            <a:ext cx="4008475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Em </a:t>
            </a:r>
            <a:r>
              <a:rPr lang="pt-BR" b="1" dirty="0" err="1"/>
              <a:t>python</a:t>
            </a:r>
            <a:r>
              <a:rPr lang="pt-BR" b="1" dirty="0"/>
              <a:t>:</a:t>
            </a:r>
          </a:p>
          <a:p>
            <a:r>
              <a:rPr lang="pt-BR" b="1" dirty="0"/>
              <a:t>O comando input é usado para entrar com o dado.</a:t>
            </a:r>
          </a:p>
          <a:p>
            <a:r>
              <a:rPr lang="pt-BR" b="1" dirty="0"/>
              <a:t>O </a:t>
            </a:r>
            <a:r>
              <a:rPr lang="pt-BR" b="1" dirty="0" err="1"/>
              <a:t>float</a:t>
            </a:r>
            <a:r>
              <a:rPr lang="pt-BR" b="1" dirty="0"/>
              <a:t> é usado para definir que a variável é do tipo real.</a:t>
            </a:r>
          </a:p>
          <a:p>
            <a:r>
              <a:rPr lang="pt-BR" b="1" dirty="0"/>
              <a:t>O comando print é usado para imprimir a variável de saída.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8080A321-D068-6239-CF41-48A6A4B54BC0}"/>
              </a:ext>
            </a:extLst>
          </p:cNvPr>
          <p:cNvSpPr txBox="1"/>
          <p:nvPr/>
        </p:nvSpPr>
        <p:spPr>
          <a:xfrm>
            <a:off x="4851990" y="1205024"/>
            <a:ext cx="4008475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Em R:</a:t>
            </a:r>
          </a:p>
          <a:p>
            <a:r>
              <a:rPr lang="pt-BR" b="1" dirty="0"/>
              <a:t>O comando </a:t>
            </a:r>
            <a:r>
              <a:rPr lang="pt-BR" b="1" dirty="0" err="1"/>
              <a:t>scan</a:t>
            </a:r>
            <a:r>
              <a:rPr lang="pt-BR" b="1" dirty="0"/>
              <a:t>() é usado para entrar com o dado.</a:t>
            </a:r>
          </a:p>
          <a:p>
            <a:r>
              <a:rPr lang="pt-BR" b="1" dirty="0"/>
              <a:t>O </a:t>
            </a:r>
            <a:r>
              <a:rPr lang="pt-BR" b="1" dirty="0" err="1"/>
              <a:t>numeric</a:t>
            </a:r>
            <a:r>
              <a:rPr lang="pt-BR" b="1" dirty="0"/>
              <a:t> é usado para definir que a variável é do tipo real.</a:t>
            </a:r>
          </a:p>
          <a:p>
            <a:r>
              <a:rPr lang="pt-BR" b="1" dirty="0"/>
              <a:t>O comando print é usado para imprimir a variável de saída.</a:t>
            </a:r>
          </a:p>
        </p:txBody>
      </p:sp>
    </p:spTree>
    <p:extLst>
      <p:ext uri="{BB962C8B-B14F-4D97-AF65-F5344CB8AC3E}">
        <p14:creationId xmlns:p14="http://schemas.microsoft.com/office/powerpoint/2010/main" val="48014489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F6F77799-3148-70B7-C507-86832F1EF621}"/>
              </a:ext>
            </a:extLst>
          </p:cNvPr>
          <p:cNvSpPr txBox="1"/>
          <p:nvPr/>
        </p:nvSpPr>
        <p:spPr>
          <a:xfrm>
            <a:off x="925033" y="797442"/>
            <a:ext cx="703875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Em Python:					</a:t>
            </a:r>
          </a:p>
          <a:p>
            <a:br>
              <a:rPr lang="pt-BR" b="1" dirty="0"/>
            </a:br>
            <a:r>
              <a:rPr lang="pt-BR" b="1" dirty="0"/>
              <a:t>mensagem='um print em </a:t>
            </a:r>
            <a:r>
              <a:rPr lang="pt-BR" b="1" dirty="0" err="1"/>
              <a:t>python</a:t>
            </a:r>
            <a:r>
              <a:rPr lang="pt-BR" b="1" dirty="0"/>
              <a:t>'</a:t>
            </a:r>
          </a:p>
          <a:p>
            <a:r>
              <a:rPr lang="pt-BR" b="1" dirty="0"/>
              <a:t>print(mensagem)</a:t>
            </a:r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Em R:</a:t>
            </a:r>
          </a:p>
          <a:p>
            <a:br>
              <a:rPr lang="pt-BR" b="1" dirty="0"/>
            </a:br>
            <a:r>
              <a:rPr lang="pt-BR" b="1" dirty="0"/>
              <a:t>mensagem&lt;-'um print em R'</a:t>
            </a:r>
          </a:p>
          <a:p>
            <a:r>
              <a:rPr lang="pt-BR" b="1" dirty="0"/>
              <a:t>print(mensagem)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0826194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6BFD933B-ACBB-CF6D-BDE4-8F8559466937}"/>
              </a:ext>
            </a:extLst>
          </p:cNvPr>
          <p:cNvSpPr txBox="1"/>
          <p:nvPr/>
        </p:nvSpPr>
        <p:spPr>
          <a:xfrm>
            <a:off x="1127051" y="1010093"/>
            <a:ext cx="5890437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Em </a:t>
            </a:r>
            <a:r>
              <a:rPr lang="pt-BR" b="1" dirty="0" err="1"/>
              <a:t>python</a:t>
            </a:r>
            <a:r>
              <a:rPr lang="pt-BR" b="1" dirty="0"/>
              <a:t>:</a:t>
            </a:r>
          </a:p>
          <a:p>
            <a:r>
              <a:rPr lang="pt-BR" b="1" dirty="0"/>
              <a:t>X=-1</a:t>
            </a:r>
          </a:p>
          <a:p>
            <a:r>
              <a:rPr lang="pt-BR" b="1" dirty="0"/>
              <a:t>Y=-2</a:t>
            </a:r>
          </a:p>
          <a:p>
            <a:r>
              <a:rPr lang="pt-BR" b="1" dirty="0"/>
              <a:t>S=(</a:t>
            </a:r>
            <a:r>
              <a:rPr lang="pt-BR" b="1" dirty="0" err="1"/>
              <a:t>x+y</a:t>
            </a:r>
            <a:r>
              <a:rPr lang="pt-BR" b="1" dirty="0"/>
              <a:t>)</a:t>
            </a:r>
          </a:p>
          <a:p>
            <a:r>
              <a:rPr lang="pt-BR" b="1" dirty="0"/>
              <a:t>print(S)</a:t>
            </a:r>
          </a:p>
          <a:p>
            <a:r>
              <a:rPr lang="pt-BR" b="1" dirty="0"/>
              <a:t>print(</a:t>
            </a:r>
            <a:r>
              <a:rPr lang="pt-BR" b="1" dirty="0" err="1"/>
              <a:t>type</a:t>
            </a:r>
            <a:r>
              <a:rPr lang="pt-BR" b="1" dirty="0"/>
              <a:t>(S))</a:t>
            </a:r>
          </a:p>
          <a:p>
            <a:endParaRPr lang="pt-BR" b="1" dirty="0"/>
          </a:p>
          <a:p>
            <a:r>
              <a:rPr lang="pt-BR" b="1" dirty="0"/>
              <a:t>Em R:</a:t>
            </a:r>
          </a:p>
          <a:p>
            <a:r>
              <a:rPr lang="pt-BR" b="1" dirty="0"/>
              <a:t>x&lt;-1</a:t>
            </a:r>
          </a:p>
          <a:p>
            <a:r>
              <a:rPr lang="pt-BR" b="1" dirty="0"/>
              <a:t>y&lt;-2</a:t>
            </a:r>
          </a:p>
          <a:p>
            <a:r>
              <a:rPr lang="pt-BR" b="1" dirty="0"/>
              <a:t>s&lt;-(</a:t>
            </a:r>
            <a:r>
              <a:rPr lang="pt-BR" b="1" dirty="0" err="1"/>
              <a:t>x+y</a:t>
            </a:r>
            <a:r>
              <a:rPr lang="pt-BR" b="1" dirty="0"/>
              <a:t>)</a:t>
            </a:r>
          </a:p>
          <a:p>
            <a:r>
              <a:rPr lang="pt-BR" b="1" dirty="0"/>
              <a:t>print(s)</a:t>
            </a:r>
          </a:p>
          <a:p>
            <a:r>
              <a:rPr lang="pt-BR" b="1" dirty="0"/>
              <a:t>Print(</a:t>
            </a:r>
            <a:r>
              <a:rPr lang="pt-BR" b="1" dirty="0" err="1"/>
              <a:t>class</a:t>
            </a:r>
            <a:r>
              <a:rPr lang="pt-BR" b="1" dirty="0"/>
              <a:t>(s))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3382841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8BCF7E4F-073B-C9F1-B279-DA7629E289B6}"/>
              </a:ext>
            </a:extLst>
          </p:cNvPr>
          <p:cNvSpPr txBox="1"/>
          <p:nvPr/>
        </p:nvSpPr>
        <p:spPr>
          <a:xfrm>
            <a:off x="1504506" y="563526"/>
            <a:ext cx="513021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Exercício</a:t>
            </a:r>
          </a:p>
          <a:p>
            <a:r>
              <a:rPr lang="pt-BR" b="1" dirty="0"/>
              <a:t>Vamos calcular a média de 2 valores em R e em Python.</a:t>
            </a:r>
          </a:p>
          <a:p>
            <a:endParaRPr lang="pt-BR" b="1" dirty="0"/>
          </a:p>
          <a:p>
            <a:endParaRPr lang="pt-BR" b="1" dirty="0"/>
          </a:p>
          <a:p>
            <a:endParaRPr lang="pt-BR" b="1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8B3E4A7B-D457-5214-6758-A6FBB061DFB8}"/>
              </a:ext>
            </a:extLst>
          </p:cNvPr>
          <p:cNvSpPr txBox="1"/>
          <p:nvPr/>
        </p:nvSpPr>
        <p:spPr>
          <a:xfrm>
            <a:off x="467831" y="1433745"/>
            <a:ext cx="3136605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Em R:</a:t>
            </a:r>
          </a:p>
          <a:p>
            <a:endParaRPr lang="pt-BR" b="1" dirty="0"/>
          </a:p>
          <a:p>
            <a:endParaRPr lang="pt-BR" b="1" dirty="0"/>
          </a:p>
          <a:p>
            <a:r>
              <a:rPr lang="nb-NO" b="1" dirty="0"/>
              <a:t>print(' faça o input da 1a nota ')</a:t>
            </a:r>
          </a:p>
          <a:p>
            <a:r>
              <a:rPr lang="nb-NO" b="1" dirty="0"/>
              <a:t>av1&lt;-scan()</a:t>
            </a:r>
          </a:p>
          <a:p>
            <a:r>
              <a:rPr lang="nb-NO" b="1" dirty="0"/>
              <a:t>print(' faça o input da 2a nota ')</a:t>
            </a:r>
          </a:p>
          <a:p>
            <a:r>
              <a:rPr lang="nb-NO" b="1" dirty="0"/>
              <a:t>av2&lt;-scan()</a:t>
            </a:r>
          </a:p>
          <a:p>
            <a:br>
              <a:rPr lang="nb-NO" b="1" dirty="0"/>
            </a:br>
            <a:r>
              <a:rPr lang="nb-NO" b="1" dirty="0"/>
              <a:t>media&lt;-(av1+av2)/2</a:t>
            </a:r>
          </a:p>
          <a:p>
            <a:r>
              <a:rPr lang="nb-NO" b="1" dirty="0"/>
              <a:t>print(media)</a:t>
            </a:r>
          </a:p>
          <a:p>
            <a:endParaRPr lang="pt-BR" b="1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2BE415D-26FD-0DCA-B12A-EFC4DA8C2F85}"/>
              </a:ext>
            </a:extLst>
          </p:cNvPr>
          <p:cNvSpPr txBox="1"/>
          <p:nvPr/>
        </p:nvSpPr>
        <p:spPr>
          <a:xfrm>
            <a:off x="5539565" y="1435236"/>
            <a:ext cx="327482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Em Python:</a:t>
            </a:r>
          </a:p>
          <a:p>
            <a:endParaRPr lang="pt-BR" b="1" dirty="0"/>
          </a:p>
          <a:p>
            <a:endParaRPr lang="pt-BR" b="1" dirty="0"/>
          </a:p>
          <a:p>
            <a:r>
              <a:rPr lang="pt-BR" b="1" dirty="0"/>
              <a:t>av1=</a:t>
            </a:r>
            <a:r>
              <a:rPr lang="pt-BR" b="1" dirty="0" err="1"/>
              <a:t>float</a:t>
            </a:r>
            <a:r>
              <a:rPr lang="pt-BR" b="1" dirty="0"/>
              <a:t>(input(‘ digite a 1a nota  '))</a:t>
            </a:r>
          </a:p>
          <a:p>
            <a:r>
              <a:rPr lang="pt-BR" b="1" dirty="0"/>
              <a:t>av2=</a:t>
            </a:r>
            <a:r>
              <a:rPr lang="pt-BR" b="1" dirty="0" err="1"/>
              <a:t>float</a:t>
            </a:r>
            <a:r>
              <a:rPr lang="pt-BR" b="1" dirty="0"/>
              <a:t>(input(‘ digite a 2a nota  '))</a:t>
            </a:r>
          </a:p>
          <a:p>
            <a:br>
              <a:rPr lang="pt-BR" b="1" dirty="0"/>
            </a:br>
            <a:r>
              <a:rPr lang="pt-BR" b="1" dirty="0"/>
              <a:t>media=(av1+av2)/2</a:t>
            </a:r>
          </a:p>
          <a:p>
            <a:r>
              <a:rPr lang="pt-BR" b="1" dirty="0"/>
              <a:t>print(media)</a:t>
            </a:r>
          </a:p>
          <a:p>
            <a:endParaRPr lang="pt-BR" b="1" dirty="0"/>
          </a:p>
        </p:txBody>
      </p:sp>
    </p:spTree>
    <p:extLst>
      <p:ext uri="{BB962C8B-B14F-4D97-AF65-F5344CB8AC3E}">
        <p14:creationId xmlns:p14="http://schemas.microsoft.com/office/powerpoint/2010/main" val="405770143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8"/>
          <p:cNvSpPr txBox="1"/>
          <p:nvPr/>
        </p:nvSpPr>
        <p:spPr>
          <a:xfrm>
            <a:off x="819150" y="845600"/>
            <a:ext cx="7505700" cy="9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i="0" u="none" strike="noStrike" cap="none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Vamos praticar?</a:t>
            </a:r>
            <a:endParaRPr sz="3000" b="0" i="0" u="none" strike="noStrike" cap="none">
              <a:solidFill>
                <a:srgbClr val="FF5722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292" name="Google Shape;292;p38"/>
          <p:cNvSpPr txBox="1"/>
          <p:nvPr/>
        </p:nvSpPr>
        <p:spPr>
          <a:xfrm>
            <a:off x="819150" y="1990725"/>
            <a:ext cx="7505700" cy="24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1" i="0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Atividade 1:</a:t>
            </a:r>
            <a:endParaRPr sz="1800" b="1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Algoritmo para calcular o IMC do usuário. </a:t>
            </a:r>
            <a:endParaRPr sz="1800" b="0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93" name="Google Shape;293;p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66200" y="3171888"/>
            <a:ext cx="2857500" cy="1266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0FA61092-BAF6-892B-8D2F-D11A19A8A179}"/>
              </a:ext>
            </a:extLst>
          </p:cNvPr>
          <p:cNvSpPr txBox="1"/>
          <p:nvPr/>
        </p:nvSpPr>
        <p:spPr>
          <a:xfrm>
            <a:off x="1254642" y="1403498"/>
            <a:ext cx="5975498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# Em Python:</a:t>
            </a:r>
          </a:p>
          <a:p>
            <a:r>
              <a:rPr lang="pt-BR" b="1" dirty="0"/>
              <a:t>Entrada dos Dados</a:t>
            </a:r>
          </a:p>
          <a:p>
            <a:r>
              <a:rPr lang="pt-BR" b="1" dirty="0"/>
              <a:t>peso=input(‘qual o valor do peso’)</a:t>
            </a:r>
          </a:p>
          <a:p>
            <a:r>
              <a:rPr lang="pt-BR" b="1" dirty="0"/>
              <a:t>peso=</a:t>
            </a:r>
            <a:r>
              <a:rPr lang="pt-BR" b="1" dirty="0" err="1"/>
              <a:t>float</a:t>
            </a:r>
            <a:r>
              <a:rPr lang="pt-BR" b="1" dirty="0"/>
              <a:t>(peso)</a:t>
            </a:r>
          </a:p>
          <a:p>
            <a:endParaRPr lang="pt-BR" b="1" dirty="0"/>
          </a:p>
          <a:p>
            <a:r>
              <a:rPr lang="pt-BR" b="1" dirty="0"/>
              <a:t>altura=input(‘qual o valor da altura’)</a:t>
            </a:r>
          </a:p>
          <a:p>
            <a:r>
              <a:rPr lang="pt-BR" b="1" dirty="0"/>
              <a:t>altura=</a:t>
            </a:r>
            <a:r>
              <a:rPr lang="pt-BR" b="1" dirty="0" err="1"/>
              <a:t>float</a:t>
            </a:r>
            <a:r>
              <a:rPr lang="pt-BR" b="1" dirty="0"/>
              <a:t>(altura)</a:t>
            </a:r>
          </a:p>
          <a:p>
            <a:endParaRPr lang="pt-BR" b="1" dirty="0"/>
          </a:p>
          <a:p>
            <a:r>
              <a:rPr lang="pt-BR" b="1" dirty="0"/>
              <a:t># Realizando os cálculos:</a:t>
            </a:r>
          </a:p>
          <a:p>
            <a:r>
              <a:rPr lang="pt-BR" b="1" dirty="0" err="1"/>
              <a:t>imc</a:t>
            </a:r>
            <a:r>
              <a:rPr lang="pt-BR" b="1" dirty="0"/>
              <a:t>=peso/altura**2</a:t>
            </a:r>
          </a:p>
          <a:p>
            <a:r>
              <a:rPr lang="pt-BR" b="1" dirty="0"/>
              <a:t>#round (</a:t>
            </a:r>
            <a:r>
              <a:rPr lang="pt-BR" b="1" dirty="0" err="1"/>
              <a:t>variável,quantidade_de_decimais</a:t>
            </a:r>
            <a:r>
              <a:rPr lang="pt-BR" b="1" dirty="0"/>
              <a:t>)</a:t>
            </a:r>
          </a:p>
          <a:p>
            <a:r>
              <a:rPr lang="pt-BR" b="1" dirty="0" err="1"/>
              <a:t>imc</a:t>
            </a:r>
            <a:r>
              <a:rPr lang="pt-BR" b="1" dirty="0"/>
              <a:t>=round(imc,1)</a:t>
            </a:r>
          </a:p>
          <a:p>
            <a:endParaRPr lang="pt-BR" b="1" dirty="0"/>
          </a:p>
          <a:p>
            <a:r>
              <a:rPr lang="pt-BR" b="1" dirty="0"/>
              <a:t>#Saída</a:t>
            </a:r>
          </a:p>
          <a:p>
            <a:r>
              <a:rPr lang="pt-BR" b="1" dirty="0"/>
              <a:t>Print(</a:t>
            </a:r>
            <a:r>
              <a:rPr lang="pt-BR" b="1" dirty="0" err="1"/>
              <a:t>imc</a:t>
            </a:r>
            <a:r>
              <a:rPr lang="pt-BR" b="1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9335255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358458E0-0632-C09C-85BF-423B4CB6F2ED}"/>
              </a:ext>
            </a:extLst>
          </p:cNvPr>
          <p:cNvSpPr txBox="1"/>
          <p:nvPr/>
        </p:nvSpPr>
        <p:spPr>
          <a:xfrm>
            <a:off x="1244009" y="1031358"/>
            <a:ext cx="54864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Em R:</a:t>
            </a:r>
          </a:p>
          <a:p>
            <a:endParaRPr lang="pt-BR" b="1" dirty="0"/>
          </a:p>
          <a:p>
            <a:endParaRPr lang="pt-BR" b="1" dirty="0"/>
          </a:p>
          <a:p>
            <a:r>
              <a:rPr lang="pt-BR" b="1" dirty="0"/>
              <a:t>print(' faça o input do peso ')</a:t>
            </a:r>
          </a:p>
          <a:p>
            <a:r>
              <a:rPr lang="pt-BR" b="1" dirty="0"/>
              <a:t>peso&lt;-</a:t>
            </a:r>
            <a:r>
              <a:rPr lang="pt-BR" b="1" dirty="0" err="1"/>
              <a:t>scan</a:t>
            </a:r>
            <a:r>
              <a:rPr lang="pt-BR" b="1" dirty="0"/>
              <a:t>()</a:t>
            </a:r>
          </a:p>
          <a:p>
            <a:r>
              <a:rPr lang="pt-BR" b="1" dirty="0"/>
              <a:t>print(' faça o input da altura ')</a:t>
            </a:r>
          </a:p>
          <a:p>
            <a:r>
              <a:rPr lang="pt-BR" b="1" dirty="0"/>
              <a:t>altura&lt;-</a:t>
            </a:r>
            <a:r>
              <a:rPr lang="pt-BR" b="1" dirty="0" err="1"/>
              <a:t>scan</a:t>
            </a:r>
            <a:r>
              <a:rPr lang="pt-BR" b="1" dirty="0"/>
              <a:t>()</a:t>
            </a:r>
          </a:p>
          <a:p>
            <a:br>
              <a:rPr lang="pt-BR" b="1" dirty="0"/>
            </a:br>
            <a:r>
              <a:rPr lang="pt-BR" b="1" dirty="0" err="1"/>
              <a:t>imc</a:t>
            </a:r>
            <a:r>
              <a:rPr lang="pt-BR" b="1" dirty="0"/>
              <a:t>&lt;-peso/(altura**2)</a:t>
            </a:r>
          </a:p>
          <a:p>
            <a:r>
              <a:rPr lang="pt-BR" b="1" dirty="0"/>
              <a:t>print(</a:t>
            </a:r>
            <a:r>
              <a:rPr lang="pt-BR" b="1" dirty="0" err="1"/>
              <a:t>imc</a:t>
            </a:r>
            <a:r>
              <a:rPr lang="pt-BR" b="1" dirty="0"/>
              <a:t>)</a:t>
            </a:r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607087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i="0" u="none" strike="noStrike" cap="none" dirty="0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Qual a CH e assuntos?</a:t>
            </a:r>
            <a:endParaRPr sz="3000" b="0" i="0" u="none" strike="noStrike" cap="none" dirty="0">
              <a:solidFill>
                <a:srgbClr val="FF5722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62" name="Google Shape;62;p11"/>
          <p:cNvSpPr txBox="1"/>
          <p:nvPr/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pt-BR" sz="1900" b="1" i="0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20 H - Aula 1</a:t>
            </a:r>
            <a:endParaRPr sz="1900" b="1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★"/>
            </a:pPr>
            <a:r>
              <a:rPr lang="pt-BR" sz="1800" b="0" i="0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Conceitos e Princípios de programação </a:t>
            </a:r>
            <a:endParaRPr sz="1800" b="0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★"/>
            </a:pPr>
            <a:r>
              <a:rPr lang="pt-BR" sz="1800" b="0" i="0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Entrada/Saída de dados</a:t>
            </a:r>
            <a:endParaRPr sz="1800" b="0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★"/>
            </a:pPr>
            <a:r>
              <a:rPr lang="pt-BR" sz="1800" b="0" i="0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Variáveis</a:t>
            </a:r>
            <a:endParaRPr sz="1800" b="0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★"/>
            </a:pPr>
            <a:r>
              <a:rPr lang="pt-BR" sz="1800" b="0" i="0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Operadores Aritméticos</a:t>
            </a:r>
            <a:endParaRPr sz="1800" b="0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★"/>
            </a:pPr>
            <a:r>
              <a:rPr lang="pt-BR" sz="1800" b="0" i="0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Muitas atividades!</a:t>
            </a:r>
            <a:endParaRPr sz="1800" b="0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63" name="Google Shape;63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262375" y="2014396"/>
            <a:ext cx="3028700" cy="2335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9"/>
          <p:cNvSpPr txBox="1"/>
          <p:nvPr/>
        </p:nvSpPr>
        <p:spPr>
          <a:xfrm>
            <a:off x="819150" y="845600"/>
            <a:ext cx="7505700" cy="9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i="0" u="none" strike="noStrike" cap="none" dirty="0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Vamos praticar?</a:t>
            </a:r>
            <a:endParaRPr sz="3000" b="0" i="0" u="none" strike="noStrike" cap="none" dirty="0">
              <a:solidFill>
                <a:srgbClr val="FF5722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299" name="Google Shape;299;p39"/>
          <p:cNvSpPr txBox="1"/>
          <p:nvPr/>
        </p:nvSpPr>
        <p:spPr>
          <a:xfrm>
            <a:off x="819150" y="1990725"/>
            <a:ext cx="7505700" cy="24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1" i="0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Atividade 2:</a:t>
            </a:r>
            <a:endParaRPr sz="1800" b="1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Transformar uma temperatura de Fahrenheit para Celsius.</a:t>
            </a:r>
            <a:endParaRPr sz="1800" b="0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300" name="Google Shape;300;p3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60600" y="3008175"/>
            <a:ext cx="4222800" cy="174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CA35A04E-57A3-AF21-A19D-18B7349C2AE5}"/>
              </a:ext>
            </a:extLst>
          </p:cNvPr>
          <p:cNvSpPr txBox="1"/>
          <p:nvPr/>
        </p:nvSpPr>
        <p:spPr>
          <a:xfrm>
            <a:off x="259659" y="1382232"/>
            <a:ext cx="597549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# </a:t>
            </a:r>
          </a:p>
          <a:p>
            <a:r>
              <a:rPr lang="pt-BR" b="1" dirty="0"/>
              <a:t>Em </a:t>
            </a:r>
            <a:r>
              <a:rPr lang="pt-BR" b="1" dirty="0" err="1"/>
              <a:t>python</a:t>
            </a:r>
            <a:r>
              <a:rPr lang="pt-BR" b="1" dirty="0"/>
              <a:t>:</a:t>
            </a:r>
          </a:p>
          <a:p>
            <a:r>
              <a:rPr lang="pt-BR" b="1" dirty="0"/>
              <a:t>Entrada dos Dados</a:t>
            </a:r>
          </a:p>
          <a:p>
            <a:r>
              <a:rPr lang="pt-BR" b="1" dirty="0"/>
              <a:t>TF=</a:t>
            </a:r>
            <a:r>
              <a:rPr lang="pt-BR" b="1" dirty="0" err="1"/>
              <a:t>float</a:t>
            </a:r>
            <a:r>
              <a:rPr lang="pt-BR" b="1" dirty="0"/>
              <a:t>(input(‘qual o valor da temperatura em </a:t>
            </a:r>
          </a:p>
          <a:p>
            <a:r>
              <a:rPr lang="pt-BR" b="1" dirty="0"/>
              <a:t>graus Fahrenheit’))</a:t>
            </a:r>
          </a:p>
          <a:p>
            <a:endParaRPr lang="pt-BR" b="1" dirty="0"/>
          </a:p>
          <a:p>
            <a:r>
              <a:rPr lang="pt-BR" b="1" dirty="0"/>
              <a:t># Realizando os cálculos:</a:t>
            </a:r>
          </a:p>
          <a:p>
            <a:r>
              <a:rPr lang="pt-BR" b="1" dirty="0"/>
              <a:t>TC=round( (5/9*(TF-32)) ,1)</a:t>
            </a:r>
          </a:p>
          <a:p>
            <a:endParaRPr lang="pt-BR" b="1" dirty="0"/>
          </a:p>
          <a:p>
            <a:r>
              <a:rPr lang="pt-BR" b="1" dirty="0"/>
              <a:t>#Saída</a:t>
            </a:r>
          </a:p>
          <a:p>
            <a:r>
              <a:rPr lang="pt-BR" b="1" dirty="0"/>
              <a:t>Print(‘a temperatura em Celsius é:’,TC)</a:t>
            </a:r>
          </a:p>
          <a:p>
            <a:endParaRPr lang="pt-BR" b="1" dirty="0"/>
          </a:p>
        </p:txBody>
      </p:sp>
      <p:pic>
        <p:nvPicPr>
          <p:cNvPr id="3" name="Google Shape;300;p39">
            <a:extLst>
              <a:ext uri="{FF2B5EF4-FFF2-40B4-BE49-F238E27FC236}">
                <a16:creationId xmlns:a16="http://schemas.microsoft.com/office/drawing/2014/main" id="{D1C83CBF-BBBE-B223-E8FD-D27334D67A63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735968" y="690277"/>
            <a:ext cx="4222800" cy="17485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7546E79B-0999-7DAC-AB4C-8DB2AF3F7909}"/>
              </a:ext>
            </a:extLst>
          </p:cNvPr>
          <p:cNvSpPr/>
          <p:nvPr/>
        </p:nvSpPr>
        <p:spPr>
          <a:xfrm>
            <a:off x="5720316" y="1148316"/>
            <a:ext cx="765544" cy="457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BFF1E567-87F1-0E28-EA13-5609CE5E1B4E}"/>
              </a:ext>
            </a:extLst>
          </p:cNvPr>
          <p:cNvSpPr txBox="1"/>
          <p:nvPr/>
        </p:nvSpPr>
        <p:spPr>
          <a:xfrm>
            <a:off x="7857460" y="994427"/>
            <a:ext cx="4890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x</a:t>
            </a:r>
            <a:r>
              <a:rPr lang="pt-BR" sz="2400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6619753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28781885-6CA7-498B-4953-E33154206791}"/>
              </a:ext>
            </a:extLst>
          </p:cNvPr>
          <p:cNvSpPr txBox="1"/>
          <p:nvPr/>
        </p:nvSpPr>
        <p:spPr>
          <a:xfrm>
            <a:off x="1169581" y="776177"/>
            <a:ext cx="5518298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Em R:</a:t>
            </a:r>
          </a:p>
          <a:p>
            <a:endParaRPr lang="pt-BR" b="1" dirty="0"/>
          </a:p>
          <a:p>
            <a:r>
              <a:rPr lang="pt-BR" b="1" dirty="0"/>
              <a:t>print(' faça o input da temperatura em graus Fahrenheit ')</a:t>
            </a:r>
          </a:p>
          <a:p>
            <a:r>
              <a:rPr lang="pt-BR" b="1" dirty="0"/>
              <a:t>TF&lt;-</a:t>
            </a:r>
            <a:r>
              <a:rPr lang="pt-BR" b="1" dirty="0" err="1"/>
              <a:t>scan</a:t>
            </a:r>
            <a:r>
              <a:rPr lang="pt-BR" b="1" dirty="0"/>
              <a:t>()</a:t>
            </a:r>
          </a:p>
          <a:p>
            <a:r>
              <a:rPr lang="pt-BR" b="1" dirty="0"/>
              <a:t>TC=round( (5/9*(TF-32)) ,1)</a:t>
            </a:r>
          </a:p>
          <a:p>
            <a:r>
              <a:rPr lang="pt-BR" b="1" dirty="0"/>
              <a:t>print(TC)</a:t>
            </a:r>
          </a:p>
          <a:p>
            <a:endParaRPr lang="pt-BR" b="1" dirty="0"/>
          </a:p>
          <a:p>
            <a:r>
              <a:rPr lang="pt-BR" b="1" dirty="0"/>
              <a:t>Entre com o valor de TF=100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0905882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0"/>
          <p:cNvSpPr txBox="1"/>
          <p:nvPr/>
        </p:nvSpPr>
        <p:spPr>
          <a:xfrm>
            <a:off x="819150" y="845600"/>
            <a:ext cx="7505700" cy="9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i="0" u="none" strike="noStrike" cap="none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Vamos praticar?</a:t>
            </a:r>
            <a:endParaRPr sz="3000" b="0" i="0" u="none" strike="noStrike" cap="none">
              <a:solidFill>
                <a:srgbClr val="FF5722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306" name="Google Shape;306;p40"/>
          <p:cNvSpPr txBox="1"/>
          <p:nvPr/>
        </p:nvSpPr>
        <p:spPr>
          <a:xfrm>
            <a:off x="819150" y="1990725"/>
            <a:ext cx="7505700" cy="24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1" i="0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Atividade 3:</a:t>
            </a:r>
            <a:endParaRPr sz="1800" b="1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Escreva um algoritmo para ler as dimensões de um retângulo (base e altura), calcular e escrever a área do retângulo (base*altura) e o seu perímetro (2*base+2*altura).</a:t>
            </a:r>
            <a:endParaRPr sz="1800" b="0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41"/>
          <p:cNvSpPr txBox="1"/>
          <p:nvPr/>
        </p:nvSpPr>
        <p:spPr>
          <a:xfrm>
            <a:off x="819150" y="845600"/>
            <a:ext cx="7505700" cy="9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i="0" u="none" strike="noStrike" cap="none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Vamos praticar?</a:t>
            </a:r>
            <a:endParaRPr sz="3000" b="0" i="0" u="none" strike="noStrike" cap="none">
              <a:solidFill>
                <a:srgbClr val="FF5722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312" name="Google Shape;312;p41"/>
          <p:cNvSpPr txBox="1"/>
          <p:nvPr/>
        </p:nvSpPr>
        <p:spPr>
          <a:xfrm>
            <a:off x="819150" y="1990725"/>
            <a:ext cx="7505700" cy="24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1" i="0" u="none" strike="noStrike" cap="non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Atividade 4:</a:t>
            </a:r>
            <a:endParaRPr sz="1800" b="1" i="0" u="none" strike="noStrike" cap="non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 b="0" i="0" u="none" strike="noStrike" cap="non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Escreva um algoritmo para ler o número total de eleitores de um município, o número de votos brancos, nulos e válidos. Calcular e escrever o percentual que cada um representa em relação ao total de eleitores.</a:t>
            </a:r>
            <a:endParaRPr sz="1800" b="0" i="0" u="none" strike="noStrike" cap="non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BB15AB59-8BEF-0BA3-217D-6FD5780901A4}"/>
              </a:ext>
            </a:extLst>
          </p:cNvPr>
          <p:cNvSpPr txBox="1"/>
          <p:nvPr/>
        </p:nvSpPr>
        <p:spPr>
          <a:xfrm>
            <a:off x="1839433" y="1446028"/>
            <a:ext cx="5178055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Considere o seguinte:</a:t>
            </a:r>
          </a:p>
          <a:p>
            <a:r>
              <a:rPr lang="pt-BR" dirty="0"/>
              <a:t>Número de votantes: 20000</a:t>
            </a:r>
          </a:p>
          <a:p>
            <a:r>
              <a:rPr lang="pt-BR" dirty="0"/>
              <a:t>Número de votos válidos: 18650</a:t>
            </a:r>
          </a:p>
          <a:p>
            <a:r>
              <a:rPr lang="pt-BR" dirty="0"/>
              <a:t>Número de votos brancos: 250</a:t>
            </a:r>
          </a:p>
          <a:p>
            <a:r>
              <a:rPr lang="pt-BR" dirty="0"/>
              <a:t>Número de votos nulos: 1100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Observação: em </a:t>
            </a:r>
            <a:r>
              <a:rPr lang="pt-BR" dirty="0" err="1"/>
              <a:t>python</a:t>
            </a:r>
            <a:r>
              <a:rPr lang="pt-BR" dirty="0"/>
              <a:t> no cálculo de percentagem podemos usar a </a:t>
            </a:r>
            <a:r>
              <a:rPr lang="pt-BR" dirty="0" err="1"/>
              <a:t>string</a:t>
            </a:r>
            <a:r>
              <a:rPr lang="pt-BR" dirty="0"/>
              <a:t> (%) da seguinte maneira:</a:t>
            </a:r>
          </a:p>
          <a:p>
            <a:endParaRPr lang="pt-BR" dirty="0"/>
          </a:p>
          <a:p>
            <a:r>
              <a:rPr lang="it-IT" b="1" dirty="0"/>
              <a:t>print(variável,str('%'))</a:t>
            </a:r>
          </a:p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962751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41D6B39A-8E8B-8FE4-A51F-AA89802AD789}"/>
              </a:ext>
            </a:extLst>
          </p:cNvPr>
          <p:cNvSpPr txBox="1"/>
          <p:nvPr/>
        </p:nvSpPr>
        <p:spPr>
          <a:xfrm>
            <a:off x="1297172" y="1116418"/>
            <a:ext cx="653902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print('Número de votantes')</a:t>
            </a:r>
          </a:p>
          <a:p>
            <a:r>
              <a:rPr lang="pt-BR" b="1" dirty="0"/>
              <a:t>n0_total&lt;-</a:t>
            </a:r>
            <a:r>
              <a:rPr lang="pt-BR" b="1" dirty="0" err="1"/>
              <a:t>scan</a:t>
            </a:r>
            <a:r>
              <a:rPr lang="pt-BR" b="1" dirty="0"/>
              <a:t>()</a:t>
            </a:r>
          </a:p>
          <a:p>
            <a:r>
              <a:rPr lang="pt-BR" b="1" dirty="0"/>
              <a:t>print('Número de votos válidos')</a:t>
            </a:r>
          </a:p>
          <a:p>
            <a:r>
              <a:rPr lang="pt-BR" b="1" dirty="0"/>
              <a:t>n0_vot_val&lt;-</a:t>
            </a:r>
            <a:r>
              <a:rPr lang="pt-BR" b="1" dirty="0" err="1"/>
              <a:t>scan</a:t>
            </a:r>
            <a:r>
              <a:rPr lang="pt-BR" b="1" dirty="0"/>
              <a:t>()</a:t>
            </a:r>
          </a:p>
          <a:p>
            <a:r>
              <a:rPr lang="pt-BR" b="1" dirty="0"/>
              <a:t>print('Número de votos brancos')</a:t>
            </a:r>
          </a:p>
          <a:p>
            <a:r>
              <a:rPr lang="pt-BR" b="1" dirty="0"/>
              <a:t>n0_vot_bra&lt;-</a:t>
            </a:r>
            <a:r>
              <a:rPr lang="pt-BR" b="1" dirty="0" err="1"/>
              <a:t>scan</a:t>
            </a:r>
            <a:r>
              <a:rPr lang="pt-BR" b="1" dirty="0"/>
              <a:t>()</a:t>
            </a:r>
          </a:p>
          <a:p>
            <a:r>
              <a:rPr lang="pt-BR" b="1" dirty="0"/>
              <a:t>print('Número de votos nulos')</a:t>
            </a:r>
          </a:p>
          <a:p>
            <a:r>
              <a:rPr lang="pt-BR" b="1" dirty="0"/>
              <a:t>n0_vot_nul&lt;-</a:t>
            </a:r>
            <a:r>
              <a:rPr lang="pt-BR" b="1" dirty="0" err="1"/>
              <a:t>scan</a:t>
            </a:r>
            <a:r>
              <a:rPr lang="pt-BR" b="1" dirty="0"/>
              <a:t>()</a:t>
            </a:r>
          </a:p>
          <a:p>
            <a:br>
              <a:rPr lang="pt-BR" b="1" dirty="0"/>
            </a:br>
            <a:r>
              <a:rPr lang="pt-BR" b="1" dirty="0" err="1"/>
              <a:t>per_vot_val</a:t>
            </a:r>
            <a:r>
              <a:rPr lang="pt-BR" b="1" dirty="0"/>
              <a:t>&lt;-(n0_vot_val/n0_total)*100</a:t>
            </a:r>
          </a:p>
          <a:p>
            <a:r>
              <a:rPr lang="pt-BR" b="1" dirty="0"/>
              <a:t>print(</a:t>
            </a:r>
            <a:r>
              <a:rPr lang="pt-BR" b="1" dirty="0" err="1"/>
              <a:t>per_vot_val</a:t>
            </a:r>
            <a:r>
              <a:rPr lang="pt-BR" b="1" dirty="0"/>
              <a:t>)</a:t>
            </a:r>
          </a:p>
          <a:p>
            <a:r>
              <a:rPr lang="pt-BR" b="1" dirty="0" err="1"/>
              <a:t>per_vot_bra</a:t>
            </a:r>
            <a:r>
              <a:rPr lang="pt-BR" b="1" dirty="0"/>
              <a:t>&lt;-(n0_vot_bra/n0_total)*100</a:t>
            </a:r>
          </a:p>
          <a:p>
            <a:r>
              <a:rPr lang="pt-BR" b="1" dirty="0"/>
              <a:t>print(</a:t>
            </a:r>
            <a:r>
              <a:rPr lang="pt-BR" b="1" dirty="0" err="1"/>
              <a:t>per_vot_bra</a:t>
            </a:r>
            <a:r>
              <a:rPr lang="pt-BR" b="1" dirty="0"/>
              <a:t>)</a:t>
            </a:r>
          </a:p>
          <a:p>
            <a:r>
              <a:rPr lang="pt-BR" b="1" dirty="0" err="1"/>
              <a:t>per_vot_nul</a:t>
            </a:r>
            <a:r>
              <a:rPr lang="pt-BR" b="1" dirty="0"/>
              <a:t>&lt;-(n0_vot_nul/n0_total)*100</a:t>
            </a:r>
          </a:p>
          <a:p>
            <a:r>
              <a:rPr lang="pt-BR" b="1" dirty="0"/>
              <a:t>print(</a:t>
            </a:r>
            <a:r>
              <a:rPr lang="pt-BR" b="1" dirty="0" err="1"/>
              <a:t>per_vot_nul</a:t>
            </a:r>
            <a:r>
              <a:rPr lang="pt-BR" b="1" dirty="0"/>
              <a:t>)</a:t>
            </a:r>
          </a:p>
          <a:p>
            <a:endParaRPr lang="pt-BR" b="1" dirty="0"/>
          </a:p>
        </p:txBody>
      </p:sp>
    </p:spTree>
    <p:extLst>
      <p:ext uri="{BB962C8B-B14F-4D97-AF65-F5344CB8AC3E}">
        <p14:creationId xmlns:p14="http://schemas.microsoft.com/office/powerpoint/2010/main" val="24407382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2"/>
          <p:cNvSpPr txBox="1"/>
          <p:nvPr/>
        </p:nvSpPr>
        <p:spPr>
          <a:xfrm>
            <a:off x="819150" y="845600"/>
            <a:ext cx="7505700" cy="9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i="0" u="none" strike="noStrike" cap="none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Vamos praticar?</a:t>
            </a:r>
            <a:endParaRPr sz="3000" b="0" i="0" u="none" strike="noStrike" cap="none">
              <a:solidFill>
                <a:srgbClr val="FF5722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318" name="Google Shape;318;p42"/>
          <p:cNvSpPr txBox="1"/>
          <p:nvPr/>
        </p:nvSpPr>
        <p:spPr>
          <a:xfrm>
            <a:off x="819150" y="1990725"/>
            <a:ext cx="7505700" cy="24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1" i="0" u="none" strike="noStrike" cap="non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Atividade 5:</a:t>
            </a:r>
            <a:endParaRPr sz="1800" b="1" i="0" u="none" strike="noStrike" cap="non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Escreva um algoritmo que armazene o valor 10 em uma variável A e o valor 20 em uma variável B. A seguir (utilizando apenas atribuições entre variáveis) troque os seus conteúdos fazendo com que o valor que está em A passe para B e vice-versa. Ao final, escrever os valores que ficaram armazenados nas variáveis.</a:t>
            </a:r>
            <a:endParaRPr sz="1800" b="0" i="0" u="none" strike="noStrike" cap="non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b="0" i="0" u="none" strike="noStrike" cap="non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43"/>
          <p:cNvSpPr txBox="1"/>
          <p:nvPr/>
        </p:nvSpPr>
        <p:spPr>
          <a:xfrm>
            <a:off x="819150" y="845600"/>
            <a:ext cx="7505700" cy="9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i="0" u="none" strike="noStrike" cap="none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Vamos praticar?</a:t>
            </a:r>
            <a:endParaRPr sz="3000" b="0" i="0" u="none" strike="noStrike" cap="none">
              <a:solidFill>
                <a:srgbClr val="FF5722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324" name="Google Shape;324;p43"/>
          <p:cNvSpPr txBox="1"/>
          <p:nvPr/>
        </p:nvSpPr>
        <p:spPr>
          <a:xfrm>
            <a:off x="819150" y="1990725"/>
            <a:ext cx="7505700" cy="24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1" i="0" u="none" strike="noStrike" cap="non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Atividade 6:</a:t>
            </a:r>
            <a:endParaRPr sz="1800" b="1" i="0" u="none" strike="noStrike" cap="non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 b="0" i="0" u="none" strike="noStrike" cap="non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O custo de um carro novo ao consumidor é a soma do custo de fábrica com a porcentagem do distribuidor e dos impostos (aplicados ao custo de fábrica). Supondo que o percentual do distribuidor seja de 28% e os impostos de 45%, escrever um algoritmo para ler o custo de fábrica de um carro, calcular e escrever o custo final ao consumidor.</a:t>
            </a:r>
            <a:endParaRPr sz="1800" b="0" i="0" u="none" strike="noStrike" cap="non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3DB1F589-B649-64B8-827D-867D41CC9C0B}"/>
              </a:ext>
            </a:extLst>
          </p:cNvPr>
          <p:cNvSpPr txBox="1"/>
          <p:nvPr/>
        </p:nvSpPr>
        <p:spPr>
          <a:xfrm>
            <a:off x="1552353" y="1509823"/>
            <a:ext cx="486971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Considere que o valor do veículo é de 130000.</a:t>
            </a:r>
          </a:p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715693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i="0" u="none" strike="noStrike" cap="none" dirty="0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Qual a CH e assuntos?</a:t>
            </a:r>
            <a:endParaRPr sz="3000" b="0" i="0" u="none" strike="noStrike" cap="none" dirty="0">
              <a:solidFill>
                <a:srgbClr val="FF5722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69" name="Google Shape;69;p12"/>
          <p:cNvSpPr txBox="1"/>
          <p:nvPr/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pt-BR" sz="1900" b="1" i="0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20 H - Aula 2</a:t>
            </a:r>
            <a:endParaRPr sz="1900" b="1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★"/>
            </a:pPr>
            <a:r>
              <a:rPr lang="pt-BR" sz="1800" b="0" i="0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Estruturas Condicionais</a:t>
            </a:r>
            <a:endParaRPr sz="1800" b="0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★"/>
            </a:pPr>
            <a:r>
              <a:rPr lang="pt-BR" sz="1800" b="0" i="0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Operadores relacionais</a:t>
            </a:r>
            <a:endParaRPr sz="1800" b="0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★"/>
            </a:pPr>
            <a:r>
              <a:rPr lang="pt-BR" sz="1800" b="0" i="0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Tabela verdade</a:t>
            </a:r>
            <a:endParaRPr sz="1800" b="0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★"/>
            </a:pPr>
            <a:r>
              <a:rPr lang="pt-BR" sz="1800" b="0" i="0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Operadores lógicos</a:t>
            </a:r>
            <a:endParaRPr sz="1800" b="0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★"/>
            </a:pPr>
            <a:r>
              <a:rPr lang="pt-BR" sz="1800" b="0" i="0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Condicional aninhada</a:t>
            </a:r>
            <a:endParaRPr sz="1800" b="0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★"/>
            </a:pPr>
            <a:r>
              <a:rPr lang="pt-BR" sz="1800" b="0" i="0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Muitas atividades!</a:t>
            </a:r>
            <a:endParaRPr sz="1800" b="0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70" name="Google Shape;70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265300" y="2148725"/>
            <a:ext cx="3468750" cy="2344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A46FA754-0E38-6BF2-B864-5F36E46519AC}"/>
              </a:ext>
            </a:extLst>
          </p:cNvPr>
          <p:cNvSpPr txBox="1"/>
          <p:nvPr/>
        </p:nvSpPr>
        <p:spPr>
          <a:xfrm>
            <a:off x="1414130" y="754912"/>
            <a:ext cx="593296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print('custo de fábrica do veículo ')</a:t>
            </a:r>
          </a:p>
          <a:p>
            <a:r>
              <a:rPr lang="pt-BR" b="1" dirty="0" err="1"/>
              <a:t>valor_bruto</a:t>
            </a:r>
            <a:r>
              <a:rPr lang="pt-BR" b="1" dirty="0"/>
              <a:t>&lt;-</a:t>
            </a:r>
            <a:r>
              <a:rPr lang="pt-BR" b="1" dirty="0" err="1"/>
              <a:t>scan</a:t>
            </a:r>
            <a:r>
              <a:rPr lang="pt-BR" b="1" dirty="0"/>
              <a:t>()</a:t>
            </a:r>
          </a:p>
          <a:p>
            <a:r>
              <a:rPr lang="pt-BR" b="1" dirty="0"/>
              <a:t>print(</a:t>
            </a:r>
            <a:r>
              <a:rPr lang="pt-BR" b="1" dirty="0" err="1"/>
              <a:t>valor_bruto</a:t>
            </a:r>
            <a:r>
              <a:rPr lang="pt-BR" b="1" dirty="0"/>
              <a:t>)</a:t>
            </a:r>
          </a:p>
          <a:p>
            <a:r>
              <a:rPr lang="pt-BR" b="1" dirty="0"/>
              <a:t>print('custo do distribuidor',)</a:t>
            </a:r>
          </a:p>
          <a:p>
            <a:r>
              <a:rPr lang="pt-BR" b="1" dirty="0" err="1"/>
              <a:t>custo_do_distribuidor</a:t>
            </a:r>
            <a:r>
              <a:rPr lang="pt-BR" b="1" dirty="0"/>
              <a:t>&lt;-</a:t>
            </a:r>
            <a:r>
              <a:rPr lang="pt-BR" b="1" dirty="0" err="1"/>
              <a:t>valor_bruto</a:t>
            </a:r>
            <a:r>
              <a:rPr lang="pt-BR" b="1" dirty="0"/>
              <a:t>*0.28</a:t>
            </a:r>
          </a:p>
          <a:p>
            <a:r>
              <a:rPr lang="pt-BR" b="1" dirty="0"/>
              <a:t>print(</a:t>
            </a:r>
            <a:r>
              <a:rPr lang="pt-BR" b="1" dirty="0" err="1"/>
              <a:t>custo_do_distribuidor</a:t>
            </a:r>
            <a:r>
              <a:rPr lang="pt-BR" b="1" dirty="0"/>
              <a:t>)</a:t>
            </a:r>
          </a:p>
          <a:p>
            <a:r>
              <a:rPr lang="pt-BR" b="1" dirty="0"/>
              <a:t>print('custos dos impostos')</a:t>
            </a:r>
          </a:p>
          <a:p>
            <a:r>
              <a:rPr lang="pt-BR" b="1" dirty="0" err="1"/>
              <a:t>custo_dos_impostos</a:t>
            </a:r>
            <a:r>
              <a:rPr lang="pt-BR" b="1" dirty="0"/>
              <a:t>&lt;-</a:t>
            </a:r>
            <a:r>
              <a:rPr lang="pt-BR" b="1" dirty="0" err="1"/>
              <a:t>valor_bruto</a:t>
            </a:r>
            <a:r>
              <a:rPr lang="pt-BR" b="1" dirty="0"/>
              <a:t>*0.45</a:t>
            </a:r>
          </a:p>
          <a:p>
            <a:r>
              <a:rPr lang="pt-BR" b="1" dirty="0"/>
              <a:t>print(</a:t>
            </a:r>
            <a:r>
              <a:rPr lang="pt-BR" b="1" dirty="0" err="1"/>
              <a:t>custo_dos_impostos</a:t>
            </a:r>
            <a:r>
              <a:rPr lang="pt-BR" b="1" dirty="0"/>
              <a:t>)</a:t>
            </a:r>
          </a:p>
          <a:p>
            <a:r>
              <a:rPr lang="pt-BR" b="1" dirty="0"/>
              <a:t>print('valor final do veículo')</a:t>
            </a:r>
          </a:p>
          <a:p>
            <a:r>
              <a:rPr lang="pt-BR" b="1" dirty="0" err="1"/>
              <a:t>valor_final</a:t>
            </a:r>
            <a:r>
              <a:rPr lang="pt-BR" b="1" dirty="0"/>
              <a:t>&lt;-</a:t>
            </a:r>
            <a:r>
              <a:rPr lang="pt-BR" b="1" dirty="0" err="1"/>
              <a:t>valor_bruto+custo_do_distribuidor+custo_dos_impostos</a:t>
            </a:r>
            <a:endParaRPr lang="pt-BR" b="1" dirty="0"/>
          </a:p>
          <a:p>
            <a:r>
              <a:rPr lang="pt-BR" b="1" dirty="0"/>
              <a:t>print(</a:t>
            </a:r>
            <a:r>
              <a:rPr lang="pt-BR" b="1" dirty="0" err="1"/>
              <a:t>valor_final</a:t>
            </a:r>
            <a:r>
              <a:rPr lang="pt-BR" b="1" dirty="0"/>
              <a:t>)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7980229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i="0" u="none" strike="noStrike" cap="none" dirty="0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Qual a CH e assuntos?</a:t>
            </a:r>
            <a:endParaRPr sz="3000" b="0" i="0" u="none" strike="noStrike" cap="none" dirty="0">
              <a:solidFill>
                <a:srgbClr val="FF5722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76" name="Google Shape;76;p13"/>
          <p:cNvSpPr txBox="1"/>
          <p:nvPr/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pt-BR" sz="1900" b="1" i="0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20 H - Aula 3</a:t>
            </a:r>
            <a:endParaRPr sz="1900" b="1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★"/>
            </a:pPr>
            <a:r>
              <a:rPr lang="pt-BR" sz="1800" b="0" i="0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Estruturas de repetição </a:t>
            </a:r>
            <a:endParaRPr sz="1800" b="0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★"/>
            </a:pPr>
            <a:r>
              <a:rPr lang="pt-BR" sz="1800" b="0" i="0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Repetição contável</a:t>
            </a:r>
            <a:endParaRPr sz="1800" b="0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★"/>
            </a:pPr>
            <a:r>
              <a:rPr lang="pt-BR" sz="1800" b="0" i="0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Repetição condicional</a:t>
            </a:r>
            <a:endParaRPr sz="1800" b="0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★"/>
            </a:pPr>
            <a:r>
              <a:rPr lang="pt-BR" sz="1800" b="0" i="0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Range </a:t>
            </a:r>
            <a:endParaRPr sz="1800" b="0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★"/>
            </a:pPr>
            <a:r>
              <a:rPr lang="pt-BR" sz="1800" b="0" i="0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Muitas atividades!</a:t>
            </a:r>
            <a:endParaRPr sz="1800" b="0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77" name="Google Shape;77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21625" y="2189000"/>
            <a:ext cx="2027876" cy="2027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i="0" u="none" strike="noStrike" cap="none" dirty="0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Qual a CH e assuntos?</a:t>
            </a:r>
            <a:endParaRPr sz="3000" b="0" i="0" u="none" strike="noStrike" cap="none" dirty="0">
              <a:solidFill>
                <a:srgbClr val="FF5722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83" name="Google Shape;83;p14"/>
          <p:cNvSpPr txBox="1"/>
          <p:nvPr/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pt-BR" sz="1900" b="1" i="0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20 H - Aula 4</a:t>
            </a:r>
            <a:endParaRPr sz="1900" b="1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900"/>
              <a:buFont typeface="Proxima Nova"/>
              <a:buChar char="★"/>
            </a:pPr>
            <a:r>
              <a:rPr lang="pt-BR" sz="1900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Repetição (continuação)</a:t>
            </a:r>
            <a:endParaRPr sz="1900" b="0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900"/>
              <a:buFont typeface="Proxima Nova"/>
              <a:buChar char="★"/>
            </a:pPr>
            <a:r>
              <a:rPr lang="pt-BR" sz="1900" b="0" i="0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Apresentação de trabalho I</a:t>
            </a:r>
            <a:endParaRPr sz="1900" b="0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84" name="Google Shape;84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05125" y="2497875"/>
            <a:ext cx="2015375" cy="2015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i="0" u="none" strike="noStrike" cap="none" dirty="0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Avaliações</a:t>
            </a:r>
            <a:endParaRPr sz="3000" b="0" i="0" u="none" strike="noStrike" cap="none" dirty="0">
              <a:solidFill>
                <a:srgbClr val="FF5722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90" name="Google Shape;90;p15"/>
          <p:cNvSpPr txBox="1"/>
          <p:nvPr/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900"/>
              <a:buFont typeface="Proxima Nova"/>
              <a:buChar char="★"/>
            </a:pPr>
            <a:r>
              <a:rPr lang="pt-BR" sz="1900" b="1" i="0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Atividades de treinamento (30%)</a:t>
            </a:r>
            <a:endParaRPr sz="1900" b="1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900"/>
              <a:buFont typeface="Proxima Nova"/>
              <a:buChar char="★"/>
            </a:pPr>
            <a:r>
              <a:rPr lang="pt-BR" sz="1900" b="1" i="0" u="none" strike="noStrike" cap="none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Projeto Real (70%)</a:t>
            </a:r>
            <a:endParaRPr sz="1900" b="1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1" name="Google Shape;91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18475" y="1961975"/>
            <a:ext cx="5213826" cy="2606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PADRÃO SLID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409</TotalTime>
  <Words>1915</Words>
  <Application>Microsoft Office PowerPoint</Application>
  <PresentationFormat>Apresentação na tela (16:9)</PresentationFormat>
  <Paragraphs>376</Paragraphs>
  <Slides>61</Slides>
  <Notes>36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61</vt:i4>
      </vt:variant>
    </vt:vector>
  </HeadingPairs>
  <TitlesOfParts>
    <vt:vector size="68" baseType="lpstr">
      <vt:lpstr>Cinzel</vt:lpstr>
      <vt:lpstr>Alfa Slab One</vt:lpstr>
      <vt:lpstr>Calibri</vt:lpstr>
      <vt:lpstr>Arial</vt:lpstr>
      <vt:lpstr>Proxima Nova</vt:lpstr>
      <vt:lpstr>Montserrat</vt:lpstr>
      <vt:lpstr>PADRÃO SLIDES</vt:lpstr>
      <vt:lpstr>Apresentação do PowerPoint</vt:lpstr>
      <vt:lpstr>O que é ser um programador?</vt:lpstr>
      <vt:lpstr>O que é ser programador?</vt:lpstr>
      <vt:lpstr>O que iremos aprender na disciplina?</vt:lpstr>
      <vt:lpstr>Qual a CH e assuntos?</vt:lpstr>
      <vt:lpstr>Qual a CH e assuntos?</vt:lpstr>
      <vt:lpstr>Qual a CH e assuntos?</vt:lpstr>
      <vt:lpstr>Qual a CH e assuntos?</vt:lpstr>
      <vt:lpstr>Avaliações</vt:lpstr>
      <vt:lpstr>Apresentação do PowerPoint</vt:lpstr>
      <vt:lpstr>Instruções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cp:lastModifiedBy>Dourival Júnior</cp:lastModifiedBy>
  <cp:revision>27</cp:revision>
  <dcterms:modified xsi:type="dcterms:W3CDTF">2023-01-31T22:52:09Z</dcterms:modified>
</cp:coreProperties>
</file>